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0" r:id="rId2"/>
    <p:sldId id="317" r:id="rId3"/>
    <p:sldId id="318" r:id="rId4"/>
    <p:sldId id="327" r:id="rId5"/>
    <p:sldId id="256" r:id="rId6"/>
    <p:sldId id="300" r:id="rId7"/>
    <p:sldId id="299" r:id="rId8"/>
    <p:sldId id="301" r:id="rId9"/>
    <p:sldId id="302" r:id="rId10"/>
    <p:sldId id="303" r:id="rId11"/>
    <p:sldId id="289" r:id="rId12"/>
    <p:sldId id="292" r:id="rId13"/>
    <p:sldId id="291" r:id="rId14"/>
    <p:sldId id="283" r:id="rId15"/>
    <p:sldId id="297" r:id="rId16"/>
    <p:sldId id="298" r:id="rId17"/>
    <p:sldId id="281" r:id="rId18"/>
    <p:sldId id="282" r:id="rId19"/>
    <p:sldId id="257" r:id="rId20"/>
    <p:sldId id="263" r:id="rId21"/>
    <p:sldId id="258" r:id="rId22"/>
    <p:sldId id="259" r:id="rId23"/>
    <p:sldId id="284" r:id="rId24"/>
    <p:sldId id="278" r:id="rId25"/>
    <p:sldId id="304" r:id="rId26"/>
    <p:sldId id="261" r:id="rId27"/>
    <p:sldId id="306" r:id="rId28"/>
    <p:sldId id="305" r:id="rId29"/>
    <p:sldId id="307" r:id="rId30"/>
    <p:sldId id="308" r:id="rId31"/>
    <p:sldId id="260" r:id="rId32"/>
    <p:sldId id="262" r:id="rId33"/>
    <p:sldId id="332" r:id="rId34"/>
    <p:sldId id="333" r:id="rId35"/>
    <p:sldId id="264" r:id="rId36"/>
    <p:sldId id="265" r:id="rId37"/>
    <p:sldId id="309" r:id="rId38"/>
    <p:sldId id="310" r:id="rId39"/>
    <p:sldId id="312" r:id="rId40"/>
    <p:sldId id="313" r:id="rId41"/>
    <p:sldId id="314" r:id="rId42"/>
    <p:sldId id="311" r:id="rId43"/>
    <p:sldId id="285" r:id="rId44"/>
    <p:sldId id="279" r:id="rId45"/>
    <p:sldId id="294" r:id="rId46"/>
    <p:sldId id="315" r:id="rId47"/>
    <p:sldId id="319" r:id="rId48"/>
    <p:sldId id="316" r:id="rId49"/>
    <p:sldId id="320" r:id="rId50"/>
    <p:sldId id="293" r:id="rId51"/>
    <p:sldId id="295" r:id="rId52"/>
    <p:sldId id="321" r:id="rId53"/>
    <p:sldId id="322" r:id="rId54"/>
    <p:sldId id="323" r:id="rId55"/>
    <p:sldId id="324" r:id="rId56"/>
    <p:sldId id="328" r:id="rId57"/>
    <p:sldId id="325" r:id="rId58"/>
    <p:sldId id="329" r:id="rId59"/>
    <p:sldId id="326" r:id="rId60"/>
    <p:sldId id="331" r:id="rId61"/>
    <p:sldId id="267" r:id="rId62"/>
    <p:sldId id="336" r:id="rId63"/>
    <p:sldId id="335" r:id="rId64"/>
    <p:sldId id="337" r:id="rId65"/>
    <p:sldId id="339" r:id="rId66"/>
    <p:sldId id="296" r:id="rId67"/>
    <p:sldId id="342" r:id="rId68"/>
    <p:sldId id="268" r:id="rId69"/>
    <p:sldId id="341" r:id="rId70"/>
    <p:sldId id="287" r:id="rId71"/>
    <p:sldId id="334" r:id="rId72"/>
    <p:sldId id="280" r:id="rId73"/>
    <p:sldId id="272" r:id="rId74"/>
    <p:sldId id="288" r:id="rId75"/>
  </p:sldIdLst>
  <p:sldSz cx="9144000" cy="6858000" type="screen4x3"/>
  <p:notesSz cx="6800850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800"/>
    <a:srgbClr val="FFFF00"/>
    <a:srgbClr val="CC0000"/>
    <a:srgbClr val="00FFFF"/>
    <a:srgbClr val="33CCFF"/>
    <a:srgbClr val="99FF33"/>
    <a:srgbClr val="F4020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7" autoAdjust="0"/>
    <p:restoredTop sz="94186" autoAdjust="0"/>
  </p:normalViewPr>
  <p:slideViewPr>
    <p:cSldViewPr>
      <p:cViewPr>
        <p:scale>
          <a:sx n="76" d="100"/>
          <a:sy n="76" d="100"/>
        </p:scale>
        <p:origin x="-972" y="72"/>
      </p:cViewPr>
      <p:guideLst>
        <p:guide orient="horz" pos="1253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AD74-2B24-4A98-9233-6C4581C0F1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B6A58-B527-434A-895B-4D00FF48B1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7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E0EE-0A20-4E86-A1F1-852932E11F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84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E43FC-E3CE-454E-B6BA-F8622F067D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4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276C-A4E8-4B28-8809-B9A3C10DE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84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FDD2-7242-423E-9192-CEF7DB709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44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D1F9E-58D2-4AB9-B0EF-248AAF96B1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5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DEC4B-26E0-4ACB-9D33-B2ACC37EFC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43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577B-15C2-4F50-B854-5540A61A2B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70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7810-E9C3-4E41-96EA-2E95476362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8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5E00-C226-4A3A-AA07-00836863B6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55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9BC5-27FF-4B41-8866-1689C7F94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86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3E25-C18F-422D-A4A1-9E25DD722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75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3D94-3751-4912-91E4-B68AAA4E29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63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F408-ABBA-460C-9916-999E3B6B4B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1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EC9E-05F7-489A-BD32-58FB707221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81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38D54A7-E75B-436E-A831-2A4915BA34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8.wmf"/><Relationship Id="rId3" Type="http://schemas.openxmlformats.org/officeDocument/2006/relationships/image" Target="../media/image1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7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.png"/><Relationship Id="rId9" Type="http://schemas.openxmlformats.org/officeDocument/2006/relationships/image" Target="../media/image4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.png"/><Relationship Id="rId4" Type="http://schemas.openxmlformats.org/officeDocument/2006/relationships/image" Target="../media/image50.wmf"/><Relationship Id="rId9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7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11" Type="http://schemas.openxmlformats.org/officeDocument/2006/relationships/image" Target="../media/image56.w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4.wmf"/><Relationship Id="rId9" Type="http://schemas.openxmlformats.org/officeDocument/2006/relationships/image" Target="../media/image5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430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pt-BR" sz="9600" b="1" i="1" dirty="0" smtClean="0"/>
              <a:t>Física </a:t>
            </a:r>
            <a:br>
              <a:rPr lang="pt-BR" sz="9600" b="1" i="1" dirty="0" smtClean="0"/>
            </a:br>
            <a:r>
              <a:rPr lang="pt-BR" b="1" i="1" dirty="0" smtClean="0"/>
              <a:t>     </a:t>
            </a:r>
            <a:br>
              <a:rPr lang="pt-BR" b="1" i="1" dirty="0" smtClean="0"/>
            </a:br>
            <a:r>
              <a:rPr lang="pt-BR" sz="9600" b="1" i="1" dirty="0" smtClean="0"/>
              <a:t>Primeiro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4925" y="44450"/>
            <a:ext cx="9109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Exemplo 1: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Um móvel passa pela placa de -10m quando o cronômetro é acionado.  Move-se para direita e em 6s alcança a placa +20m e inverte o movimento.  Quando o móvel passa novamente pela placa de +10m o cronômetro encerra sua medição indicando 8s.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900113" y="2265363"/>
            <a:ext cx="7569200" cy="1524000"/>
            <a:chOff x="567" y="1427"/>
            <a:chExt cx="4768" cy="960"/>
          </a:xfrm>
        </p:grpSpPr>
        <p:sp>
          <p:nvSpPr>
            <p:cNvPr id="12297" name="Freeform 5"/>
            <p:cNvSpPr>
              <a:spLocks/>
            </p:cNvSpPr>
            <p:nvPr/>
          </p:nvSpPr>
          <p:spPr bwMode="auto">
            <a:xfrm>
              <a:off x="567" y="1752"/>
              <a:ext cx="4768" cy="635"/>
            </a:xfrm>
            <a:custGeom>
              <a:avLst/>
              <a:gdLst>
                <a:gd name="T0" fmla="*/ 0 w 5080"/>
                <a:gd name="T1" fmla="*/ 97927 h 431"/>
                <a:gd name="T2" fmla="*/ 262 w 5080"/>
                <a:gd name="T3" fmla="*/ 25933 h 431"/>
                <a:gd name="T4" fmla="*/ 617 w 5080"/>
                <a:gd name="T5" fmla="*/ 46567 h 431"/>
                <a:gd name="T6" fmla="*/ 1102 w 5080"/>
                <a:gd name="T7" fmla="*/ 36065 h 431"/>
                <a:gd name="T8" fmla="*/ 1662 w 5080"/>
                <a:gd name="T9" fmla="*/ 5255 h 431"/>
                <a:gd name="T10" fmla="*/ 2016 w 5080"/>
                <a:gd name="T11" fmla="*/ 67026 h 431"/>
                <a:gd name="T12" fmla="*/ 2092 w 5080"/>
                <a:gd name="T13" fmla="*/ 67026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298" name="Group 6"/>
            <p:cNvGrpSpPr>
              <a:grpSpLocks/>
            </p:cNvGrpSpPr>
            <p:nvPr/>
          </p:nvGrpSpPr>
          <p:grpSpPr bwMode="auto">
            <a:xfrm>
              <a:off x="1228" y="1542"/>
              <a:ext cx="283" cy="371"/>
              <a:chOff x="1202" y="3339"/>
              <a:chExt cx="181" cy="363"/>
            </a:xfrm>
          </p:grpSpPr>
          <p:sp>
            <p:nvSpPr>
              <p:cNvPr id="12312" name="Line 7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3" name="Rectangle 8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2299" name="Group 9"/>
            <p:cNvGrpSpPr>
              <a:grpSpLocks/>
            </p:cNvGrpSpPr>
            <p:nvPr/>
          </p:nvGrpSpPr>
          <p:grpSpPr bwMode="auto">
            <a:xfrm>
              <a:off x="2455" y="1657"/>
              <a:ext cx="283" cy="371"/>
              <a:chOff x="1202" y="3339"/>
              <a:chExt cx="181" cy="363"/>
            </a:xfrm>
          </p:grpSpPr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1" name="Rectangle 11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 rot="-893672">
              <a:off x="3636" y="1467"/>
              <a:ext cx="283" cy="371"/>
              <a:chOff x="1202" y="3339"/>
              <a:chExt cx="181" cy="363"/>
            </a:xfrm>
          </p:grpSpPr>
          <p:sp>
            <p:nvSpPr>
              <p:cNvPr id="12308" name="Line 1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9" name="Rectangle 1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2301" name="Group 15"/>
            <p:cNvGrpSpPr>
              <a:grpSpLocks/>
            </p:cNvGrpSpPr>
            <p:nvPr/>
          </p:nvGrpSpPr>
          <p:grpSpPr bwMode="auto">
            <a:xfrm rot="1789648">
              <a:off x="4865" y="1661"/>
              <a:ext cx="283" cy="371"/>
              <a:chOff x="1202" y="3339"/>
              <a:chExt cx="181" cy="363"/>
            </a:xfrm>
          </p:grpSpPr>
          <p:sp>
            <p:nvSpPr>
              <p:cNvPr id="12306" name="Line 16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7" name="Rectangle 17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12302" name="Text Box 18"/>
            <p:cNvSpPr txBox="1">
              <a:spLocks noChangeArrowheads="1"/>
            </p:cNvSpPr>
            <p:nvPr/>
          </p:nvSpPr>
          <p:spPr bwMode="auto">
            <a:xfrm>
              <a:off x="1184" y="1516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12303" name="Text Box 19"/>
            <p:cNvSpPr txBox="1">
              <a:spLocks noChangeArrowheads="1"/>
            </p:cNvSpPr>
            <p:nvPr/>
          </p:nvSpPr>
          <p:spPr bwMode="auto">
            <a:xfrm>
              <a:off x="2477" y="1625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 rot="-860246">
              <a:off x="3589" y="1427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12305" name="Text Box 21"/>
            <p:cNvSpPr txBox="1">
              <a:spLocks noChangeArrowheads="1"/>
            </p:cNvSpPr>
            <p:nvPr/>
          </p:nvSpPr>
          <p:spPr bwMode="auto">
            <a:xfrm rot="1633298">
              <a:off x="4883" y="1670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1906588" y="5661025"/>
            <a:ext cx="5545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r = 18m e 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= 8s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 V = 18/8 = 2,25m/s</a:t>
            </a: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71438" y="3789363"/>
            <a:ext cx="8964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Determine a velocidade escalar média do móvel no intervalo de 0 a 8s. </a:t>
            </a:r>
          </a:p>
        </p:txBody>
      </p:sp>
      <p:sp>
        <p:nvSpPr>
          <p:cNvPr id="199704" name="Text Box 24"/>
          <p:cNvSpPr txBox="1">
            <a:spLocks noChangeArrowheads="1"/>
          </p:cNvSpPr>
          <p:nvPr/>
        </p:nvSpPr>
        <p:spPr bwMode="auto">
          <a:xfrm>
            <a:off x="1943100" y="4262438"/>
            <a:ext cx="2989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20m e 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= 8s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 = 20/8 = 2,50m/s</a:t>
            </a:r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71438" y="5127625"/>
            <a:ext cx="8964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Determine a velocidade vetorial média do móvel no intervalo de 0 a 8s. </a:t>
            </a:r>
          </a:p>
        </p:txBody>
      </p:sp>
      <p:sp>
        <p:nvSpPr>
          <p:cNvPr id="12296" name="Line 26"/>
          <p:cNvSpPr>
            <a:spLocks noChangeShapeType="1"/>
          </p:cNvSpPr>
          <p:nvPr/>
        </p:nvSpPr>
        <p:spPr bwMode="auto">
          <a:xfrm>
            <a:off x="2146300" y="5734050"/>
            <a:ext cx="36036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  <p:bldP spid="199702" grpId="0" autoUpdateAnimBg="0"/>
      <p:bldP spid="199703" grpId="0" autoUpdateAnimBg="0"/>
      <p:bldP spid="199704" grpId="0" autoUpdateAnimBg="0"/>
      <p:bldP spid="1997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27313" y="188913"/>
            <a:ext cx="3671887" cy="792162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b="1" smtClean="0">
                <a:solidFill>
                  <a:srgbClr val="F40202"/>
                </a:solidFill>
              </a:rPr>
              <a:t>Velocidade</a:t>
            </a: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179388" y="1352550"/>
            <a:ext cx="4943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Velocidade vetorial média:</a:t>
            </a: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204788" y="2647950"/>
            <a:ext cx="4943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Velocidade escalar média:</a:t>
            </a: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3853" name="Object 13"/>
          <p:cNvGraphicFramePr>
            <a:graphicFrameLocks noChangeAspect="1"/>
          </p:cNvGraphicFramePr>
          <p:nvPr/>
        </p:nvGraphicFramePr>
        <p:xfrm>
          <a:off x="5148263" y="2420938"/>
          <a:ext cx="16922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ção" r:id="rId6" imgW="799753" imgH="495085" progId="Equation.3">
                  <p:embed/>
                </p:oleObj>
              </mc:Choice>
              <mc:Fallback>
                <p:oleObj name="Equação" r:id="rId6" imgW="799753" imgH="49508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20938"/>
                        <a:ext cx="1692275" cy="1047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179388" y="3786188"/>
            <a:ext cx="5935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Velocidade escalar instantânea</a:t>
            </a:r>
            <a:r>
              <a:rPr lang="pt-BR" altLang="pt-BR"/>
              <a:t> 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80975" y="4287838"/>
            <a:ext cx="83518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É a situação imposta quando Δt é levada ao limite próximo de zero.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Resolve-se por derivada.</a:t>
            </a: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4645025" y="5386388"/>
          <a:ext cx="15113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ção" r:id="rId8" imgW="457002" imgH="393529" progId="Equation.3">
                  <p:embed/>
                </p:oleObj>
              </mc:Choice>
              <mc:Fallback>
                <p:oleObj name="Equação" r:id="rId8" imgW="457002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386388"/>
                        <a:ext cx="1511300" cy="9223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3864" name="Object 24"/>
          <p:cNvGraphicFramePr>
            <a:graphicFrameLocks noChangeAspect="1"/>
          </p:cNvGraphicFramePr>
          <p:nvPr/>
        </p:nvGraphicFramePr>
        <p:xfrm>
          <a:off x="5148263" y="1196975"/>
          <a:ext cx="19431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ção" r:id="rId10" imgW="520474" imgH="482391" progId="Equation.3">
                  <p:embed/>
                </p:oleObj>
              </mc:Choice>
              <mc:Fallback>
                <p:oleObj name="Equação" r:id="rId10" imgW="520474" imgH="482391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196975"/>
                        <a:ext cx="1943100" cy="1058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9" grpId="0"/>
      <p:bldP spid="163850" grpId="0"/>
      <p:bldP spid="1638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 b="1" dirty="0" smtClean="0">
                <a:solidFill>
                  <a:srgbClr val="FF0000"/>
                </a:solidFill>
              </a:rPr>
              <a:t>Aceleração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14313" y="3006725"/>
            <a:ext cx="668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0" i="0"/>
              <a:t>Aceleração escalar média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6072188" y="5357813"/>
          <a:ext cx="25542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ção" r:id="rId6" imgW="457002" imgH="393529" progId="Equation.3">
                  <p:embed/>
                </p:oleObj>
              </mc:Choice>
              <mc:Fallback>
                <p:oleObj name="Equação" r:id="rId6" imgW="45700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5357813"/>
                        <a:ext cx="2554287" cy="1428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214313" y="4135438"/>
            <a:ext cx="86788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0" i="0"/>
              <a:t>Aceleração escalar instantânea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solidFill>
                  <a:srgbClr val="FFFF00"/>
                </a:solidFill>
              </a:rPr>
              <a:t>É a situação imposta quando Δt é levada ao limite próximo de zero.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solidFill>
                  <a:srgbClr val="FFFF00"/>
                </a:solidFill>
              </a:rPr>
              <a:t>    Resolve-se por derivada: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142875" y="1458913"/>
            <a:ext cx="68373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0" i="0"/>
              <a:t>Aceleração vetorial média 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73065" name="Object 9"/>
          <p:cNvGraphicFramePr>
            <a:graphicFrameLocks noChangeAspect="1"/>
          </p:cNvGraphicFramePr>
          <p:nvPr/>
        </p:nvGraphicFramePr>
        <p:xfrm>
          <a:off x="6699250" y="1000125"/>
          <a:ext cx="21590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ção" r:id="rId8" imgW="520474" imgH="482391" progId="Equation.3">
                  <p:embed/>
                </p:oleObj>
              </mc:Choice>
              <mc:Fallback>
                <p:oleObj name="Equação" r:id="rId8" imgW="520474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000125"/>
                        <a:ext cx="2159000" cy="1533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/>
        </p:nvGraphicFramePr>
        <p:xfrm>
          <a:off x="6858000" y="2844800"/>
          <a:ext cx="20288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ção" r:id="rId10" imgW="469696" imgH="393529" progId="Equation.3">
                  <p:embed/>
                </p:oleObj>
              </mc:Choice>
              <mc:Fallback>
                <p:oleObj name="Equação" r:id="rId10" imgW="469696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44800"/>
                        <a:ext cx="2028825" cy="1227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3" grpId="0"/>
      <p:bldP spid="1730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smtClean="0">
                <a:solidFill>
                  <a:srgbClr val="FF3300"/>
                </a:solidFill>
              </a:rPr>
              <a:t>Aplicação de derivada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1728787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Seja conhecido a equação dos espaços S=3t³-4t²-5t+4 (SI). 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Determine: 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A velocidade no instante 2s é: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A aceleração no instante 2s é: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900113" y="2395538"/>
            <a:ext cx="310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a) S = 3t³ - 4t² - 5t + 4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1116013" y="2852738"/>
          <a:ext cx="28082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ção" r:id="rId6" imgW="1803400" imgH="393700" progId="Equation.3">
                  <p:embed/>
                </p:oleObj>
              </mc:Choice>
              <mc:Fallback>
                <p:oleObj name="Equação" r:id="rId6" imgW="18034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852738"/>
                        <a:ext cx="280828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2987675" y="2924175"/>
            <a:ext cx="478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Ou seja: v = 9t² - 8t - 5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-612775" y="3619500"/>
            <a:ext cx="584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Para t = 2s tem-se: v = -15m/s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971550" y="4340225"/>
            <a:ext cx="235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b) v = 9t² - 8t - 5</a:t>
            </a:r>
          </a:p>
        </p:txBody>
      </p:sp>
      <p:graphicFrame>
        <p:nvGraphicFramePr>
          <p:cNvPr id="167966" name="Object 30"/>
          <p:cNvGraphicFramePr>
            <a:graphicFrameLocks noChangeAspect="1"/>
          </p:cNvGraphicFramePr>
          <p:nvPr>
            <p:ph sz="half" idx="2"/>
          </p:nvPr>
        </p:nvGraphicFramePr>
        <p:xfrm>
          <a:off x="1098550" y="4868863"/>
          <a:ext cx="20335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ção" r:id="rId8" imgW="1459866" imgH="393529" progId="Equation.3">
                  <p:embed/>
                </p:oleObj>
              </mc:Choice>
              <mc:Fallback>
                <p:oleObj name="Equação" r:id="rId8" imgW="1459866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868863"/>
                        <a:ext cx="20335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8" name="Rectangle 32"/>
          <p:cNvSpPr>
            <a:spLocks noChangeArrowheads="1"/>
          </p:cNvSpPr>
          <p:nvPr/>
        </p:nvSpPr>
        <p:spPr bwMode="auto">
          <a:xfrm>
            <a:off x="2965450" y="4916488"/>
            <a:ext cx="490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Ou seja: v = 18t – 8      </a:t>
            </a:r>
          </a:p>
        </p:txBody>
      </p:sp>
      <p:sp>
        <p:nvSpPr>
          <p:cNvPr id="167969" name="Rectangle 33"/>
          <p:cNvSpPr>
            <a:spLocks noChangeArrowheads="1"/>
          </p:cNvSpPr>
          <p:nvPr/>
        </p:nvSpPr>
        <p:spPr bwMode="auto">
          <a:xfrm>
            <a:off x="-614363" y="5564188"/>
            <a:ext cx="626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Para t = 2s tem-se: a = 28m/s²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/>
      <p:bldP spid="167948" grpId="0"/>
      <p:bldP spid="167949" grpId="0"/>
      <p:bldP spid="167950" grpId="0"/>
      <p:bldP spid="167968" grpId="0"/>
      <p:bldP spid="1679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987675" y="260350"/>
            <a:ext cx="302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70800"/>
                </a:solidFill>
              </a:rPr>
              <a:t> Velocidade relativa</a:t>
            </a:r>
          </a:p>
        </p:txBody>
      </p:sp>
      <p:pic>
        <p:nvPicPr>
          <p:cNvPr id="59397" name="Picture 5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62125"/>
            <a:ext cx="21605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63713"/>
            <a:ext cx="21605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68763"/>
            <a:ext cx="21605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163" y="4059238"/>
            <a:ext cx="21605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11188" y="2555875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11188" y="4860925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2195513" y="161925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940425" y="161925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2195513" y="39338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H="1">
            <a:off x="6227763" y="39338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2268538" y="11255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A</a:t>
            </a:r>
            <a:endParaRPr lang="pt-BR" altLang="pt-BR" sz="2400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2268538" y="34290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A</a:t>
            </a:r>
            <a:endParaRPr lang="pt-BR" altLang="pt-BR" sz="2400"/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303963" y="34290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B</a:t>
            </a:r>
            <a:endParaRPr lang="pt-BR" altLang="pt-BR" sz="2400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5940425" y="11255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B</a:t>
            </a:r>
            <a:endParaRPr lang="pt-BR" altLang="pt-BR" sz="240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60700" y="5300663"/>
            <a:ext cx="3095625" cy="649287"/>
            <a:chOff x="1928" y="3339"/>
            <a:chExt cx="1950" cy="409"/>
          </a:xfrm>
        </p:grpSpPr>
        <p:sp>
          <p:nvSpPr>
            <p:cNvPr id="16405" name="Rectangle 25"/>
            <p:cNvSpPr>
              <a:spLocks noChangeArrowheads="1"/>
            </p:cNvSpPr>
            <p:nvPr/>
          </p:nvSpPr>
          <p:spPr bwMode="auto">
            <a:xfrm>
              <a:off x="1928" y="3339"/>
              <a:ext cx="1678" cy="40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6406" name="Text Box 24"/>
            <p:cNvSpPr txBox="1">
              <a:spLocks noChangeArrowheads="1"/>
            </p:cNvSpPr>
            <p:nvPr/>
          </p:nvSpPr>
          <p:spPr bwMode="auto">
            <a:xfrm>
              <a:off x="1960" y="3351"/>
              <a:ext cx="19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R</a:t>
              </a:r>
              <a:r>
                <a:rPr lang="pt-BR" altLang="pt-BR" sz="2800">
                  <a:solidFill>
                    <a:srgbClr val="E9FA0E"/>
                  </a:solidFill>
                </a:rPr>
                <a:t> = </a:t>
              </a:r>
              <a:r>
                <a:rPr lang="en-US" altLang="pt-BR" sz="2800">
                  <a:solidFill>
                    <a:srgbClr val="E9FA0E"/>
                  </a:solidFill>
                  <a:cs typeface="Arial" pitchFamily="34" charset="0"/>
                </a:rPr>
                <a:t>|v</a:t>
              </a:r>
              <a:r>
                <a:rPr lang="en-US" altLang="pt-BR" sz="2800" baseline="-25000">
                  <a:solidFill>
                    <a:srgbClr val="E9FA0E"/>
                  </a:solidFill>
                  <a:cs typeface="Arial" pitchFamily="34" charset="0"/>
                </a:rPr>
                <a:t>A</a:t>
              </a:r>
              <a:r>
                <a:rPr lang="en-US" altLang="pt-BR" sz="2800">
                  <a:solidFill>
                    <a:srgbClr val="E9FA0E"/>
                  </a:solidFill>
                </a:rPr>
                <a:t>| + |v</a:t>
              </a:r>
              <a:r>
                <a:rPr lang="en-US" altLang="pt-BR" sz="2800" baseline="-25000">
                  <a:solidFill>
                    <a:srgbClr val="E9FA0E"/>
                  </a:solidFill>
                </a:rPr>
                <a:t>B</a:t>
              </a:r>
              <a:r>
                <a:rPr lang="en-US" altLang="pt-BR" sz="2800">
                  <a:solidFill>
                    <a:srgbClr val="E9FA0E"/>
                  </a:solidFill>
                </a:rPr>
                <a:t>|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060700" y="2781300"/>
            <a:ext cx="3095625" cy="649288"/>
            <a:chOff x="1928" y="1752"/>
            <a:chExt cx="1950" cy="409"/>
          </a:xfrm>
        </p:grpSpPr>
        <p:sp>
          <p:nvSpPr>
            <p:cNvPr id="16403" name="Rectangle 27"/>
            <p:cNvSpPr>
              <a:spLocks noChangeArrowheads="1"/>
            </p:cNvSpPr>
            <p:nvPr/>
          </p:nvSpPr>
          <p:spPr bwMode="auto">
            <a:xfrm>
              <a:off x="1928" y="1752"/>
              <a:ext cx="1678" cy="40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6404" name="Text Box 28"/>
            <p:cNvSpPr txBox="1">
              <a:spLocks noChangeArrowheads="1"/>
            </p:cNvSpPr>
            <p:nvPr/>
          </p:nvSpPr>
          <p:spPr bwMode="auto">
            <a:xfrm>
              <a:off x="1960" y="1764"/>
              <a:ext cx="19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R</a:t>
              </a:r>
              <a:r>
                <a:rPr lang="pt-BR" altLang="pt-BR" sz="2800">
                  <a:solidFill>
                    <a:srgbClr val="E9FA0E"/>
                  </a:solidFill>
                </a:rPr>
                <a:t> = </a:t>
              </a:r>
              <a:r>
                <a:rPr lang="en-US" altLang="pt-BR" sz="2800">
                  <a:solidFill>
                    <a:srgbClr val="E9FA0E"/>
                  </a:solidFill>
                  <a:cs typeface="Arial" pitchFamily="34" charset="0"/>
                </a:rPr>
                <a:t>|v</a:t>
              </a:r>
              <a:r>
                <a:rPr lang="en-US" altLang="pt-BR" sz="2800" baseline="-25000">
                  <a:solidFill>
                    <a:srgbClr val="E9FA0E"/>
                  </a:solidFill>
                  <a:cs typeface="Arial" pitchFamily="34" charset="0"/>
                </a:rPr>
                <a:t>A</a:t>
              </a:r>
              <a:r>
                <a:rPr lang="en-US" altLang="pt-BR" sz="2800">
                  <a:solidFill>
                    <a:srgbClr val="E9FA0E"/>
                  </a:solidFill>
                </a:rPr>
                <a:t> - v</a:t>
              </a:r>
              <a:r>
                <a:rPr lang="en-US" altLang="pt-BR" sz="2800" baseline="-25000">
                  <a:solidFill>
                    <a:srgbClr val="E9FA0E"/>
                  </a:solidFill>
                </a:rPr>
                <a:t>B</a:t>
              </a:r>
              <a:r>
                <a:rPr lang="en-US" altLang="pt-BR" sz="2800">
                  <a:solidFill>
                    <a:srgbClr val="E9FA0E"/>
                  </a:solidFill>
                </a:rPr>
                <a:t>|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59404" grpId="0" animBg="1"/>
      <p:bldP spid="59405" grpId="0" animBg="1"/>
      <p:bldP spid="59406" grpId="0" animBg="1"/>
      <p:bldP spid="59407" grpId="0" animBg="1"/>
      <p:bldP spid="59410" grpId="0" animBg="1"/>
      <p:bldP spid="59411" grpId="0"/>
      <p:bldP spid="59412" grpId="0"/>
      <p:bldP spid="59413" grpId="0"/>
      <p:bldP spid="59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smtClean="0"/>
              <a:t>Cálculo do tempo para o encontro dos dois móveis: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852738"/>
            <a:ext cx="9083675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Exemplo: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Dois namorados apaixonados estão distantes 120m. Quando se vêem partem um em direção do outro. Ele com velocidade de 8m/s e ela com velocidade de 2m/s. Quanto tempo os namorados levam para se abraçarem a partir do momento que se viram? Quanto percorreu cada um dos dois namorados?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706813" y="1773238"/>
            <a:ext cx="1728787" cy="1223962"/>
            <a:chOff x="3651" y="1298"/>
            <a:chExt cx="1089" cy="771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3651" y="1298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697" y="1525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t = 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104" y="1389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S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V</a:t>
              </a:r>
              <a:r>
                <a:rPr lang="pt-BR" altLang="pt-BR" sz="1800">
                  <a:solidFill>
                    <a:srgbClr val="E9FA0E"/>
                  </a:solidFill>
                  <a:cs typeface="Arial" pitchFamily="34" charset="0"/>
                </a:rPr>
                <a:t>R</a:t>
              </a:r>
              <a:endParaRPr lang="el-GR" altLang="pt-BR" sz="1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4195" y="1706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231775"/>
            <a:ext cx="8686800" cy="10366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Estando um ao encontro do outro, a velocidade relativa é dada por:</a:t>
            </a:r>
          </a:p>
        </p:txBody>
      </p:sp>
      <p:graphicFrame>
        <p:nvGraphicFramePr>
          <p:cNvPr id="186385" name="Object 17"/>
          <p:cNvGraphicFramePr>
            <a:graphicFrameLocks noChangeAspect="1"/>
          </p:cNvGraphicFramePr>
          <p:nvPr/>
        </p:nvGraphicFramePr>
        <p:xfrm>
          <a:off x="2916238" y="1771650"/>
          <a:ext cx="2808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ção" r:id="rId3" imgW="1180588" imgH="215806" progId="Equation.3">
                  <p:embed/>
                </p:oleObj>
              </mc:Choice>
              <mc:Fallback>
                <p:oleObj name="Equação" r:id="rId3" imgW="1180588" imgH="21580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771650"/>
                        <a:ext cx="28082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6" name="Object 18"/>
          <p:cNvGraphicFramePr>
            <a:graphicFrameLocks noChangeAspect="1"/>
          </p:cNvGraphicFramePr>
          <p:nvPr/>
        </p:nvGraphicFramePr>
        <p:xfrm>
          <a:off x="3203575" y="1117600"/>
          <a:ext cx="20891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ção" r:id="rId5" imgW="748975" imgH="215806" progId="Equation.3">
                  <p:embed/>
                </p:oleObj>
              </mc:Choice>
              <mc:Fallback>
                <p:oleObj name="Equação" r:id="rId5" imgW="748975" imgH="21580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117600"/>
                        <a:ext cx="20891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7" name="Object 19"/>
          <p:cNvGraphicFramePr>
            <a:graphicFrameLocks noChangeAspect="1"/>
          </p:cNvGraphicFramePr>
          <p:nvPr/>
        </p:nvGraphicFramePr>
        <p:xfrm>
          <a:off x="2387600" y="5040313"/>
          <a:ext cx="42005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ção" r:id="rId7" imgW="1358310" imgH="177723" progId="Equation.3">
                  <p:embed/>
                </p:oleObj>
              </mc:Choice>
              <mc:Fallback>
                <p:oleObj name="Equação" r:id="rId7" imgW="1358310" imgH="177723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5040313"/>
                        <a:ext cx="42005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5" name="Object 37"/>
          <p:cNvGraphicFramePr>
            <a:graphicFrameLocks noChangeAspect="1"/>
          </p:cNvGraphicFramePr>
          <p:nvPr/>
        </p:nvGraphicFramePr>
        <p:xfrm>
          <a:off x="2355850" y="4005263"/>
          <a:ext cx="41608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ção" r:id="rId9" imgW="1345616" imgH="177723" progId="Equation.3">
                  <p:embed/>
                </p:oleObj>
              </mc:Choice>
              <mc:Fallback>
                <p:oleObj name="Equação" r:id="rId9" imgW="1345616" imgH="177723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4005263"/>
                        <a:ext cx="41608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6" name="Object 38"/>
          <p:cNvGraphicFramePr>
            <a:graphicFrameLocks noChangeAspect="1"/>
          </p:cNvGraphicFramePr>
          <p:nvPr/>
        </p:nvGraphicFramePr>
        <p:xfrm>
          <a:off x="2520950" y="2374900"/>
          <a:ext cx="3568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ção" r:id="rId11" imgW="1536700" imgH="431800" progId="Equation.3">
                  <p:embed/>
                </p:oleObj>
              </mc:Choice>
              <mc:Fallback>
                <p:oleObj name="Equação" r:id="rId11" imgW="1536700" imgH="4318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374900"/>
                        <a:ext cx="35687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409" name="Rectangle 41"/>
          <p:cNvSpPr>
            <a:spLocks noChangeArrowheads="1"/>
          </p:cNvSpPr>
          <p:nvPr/>
        </p:nvSpPr>
        <p:spPr bwMode="auto">
          <a:xfrm>
            <a:off x="323850" y="3473450"/>
            <a:ext cx="8686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pt-BR" sz="2800" b="0" i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Ele percorreu:</a:t>
            </a:r>
          </a:p>
        </p:txBody>
      </p:sp>
      <p:sp>
        <p:nvSpPr>
          <p:cNvPr id="186411" name="Rectangle 43"/>
          <p:cNvSpPr>
            <a:spLocks noChangeArrowheads="1"/>
          </p:cNvSpPr>
          <p:nvPr/>
        </p:nvSpPr>
        <p:spPr bwMode="auto">
          <a:xfrm>
            <a:off x="323850" y="4408488"/>
            <a:ext cx="8686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pt-BR" sz="2800" b="0" i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Ela percorreu: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  <p:bldP spid="186409" grpId="0"/>
      <p:bldP spid="186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60"/>
          <p:cNvGrpSpPr>
            <a:grpSpLocks/>
          </p:cNvGrpSpPr>
          <p:nvPr/>
        </p:nvGrpSpPr>
        <p:grpSpPr bwMode="auto">
          <a:xfrm>
            <a:off x="6661150" y="981075"/>
            <a:ext cx="1655763" cy="1009650"/>
            <a:chOff x="3606" y="300"/>
            <a:chExt cx="1043" cy="636"/>
          </a:xfrm>
        </p:grpSpPr>
        <p:sp>
          <p:nvSpPr>
            <p:cNvPr id="19534" name="Rectangle 26"/>
            <p:cNvSpPr>
              <a:spLocks noChangeArrowheads="1"/>
            </p:cNvSpPr>
            <p:nvPr/>
          </p:nvSpPr>
          <p:spPr bwMode="auto">
            <a:xfrm>
              <a:off x="3651" y="301"/>
              <a:ext cx="907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535" name="Text Box 23"/>
            <p:cNvSpPr txBox="1">
              <a:spLocks noChangeArrowheads="1"/>
            </p:cNvSpPr>
            <p:nvPr/>
          </p:nvSpPr>
          <p:spPr bwMode="auto">
            <a:xfrm>
              <a:off x="3606" y="436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a =  </a:t>
              </a:r>
            </a:p>
          </p:txBody>
        </p:sp>
        <p:sp>
          <p:nvSpPr>
            <p:cNvPr id="19536" name="Text Box 24"/>
            <p:cNvSpPr txBox="1">
              <a:spLocks noChangeArrowheads="1"/>
            </p:cNvSpPr>
            <p:nvPr/>
          </p:nvSpPr>
          <p:spPr bwMode="auto">
            <a:xfrm>
              <a:off x="4013" y="300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v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19537" name="Line 25"/>
            <p:cNvSpPr>
              <a:spLocks noChangeShapeType="1"/>
            </p:cNvSpPr>
            <p:nvPr/>
          </p:nvSpPr>
          <p:spPr bwMode="auto">
            <a:xfrm>
              <a:off x="4150" y="617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468313" y="981075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Lembre-se: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68313" y="1628775"/>
            <a:ext cx="8135937" cy="1093788"/>
            <a:chOff x="295" y="1344"/>
            <a:chExt cx="5125" cy="689"/>
          </a:xfrm>
        </p:grpSpPr>
        <p:sp>
          <p:nvSpPr>
            <p:cNvPr id="19529" name="Text Box 31"/>
            <p:cNvSpPr txBox="1">
              <a:spLocks noChangeArrowheads="1"/>
            </p:cNvSpPr>
            <p:nvPr/>
          </p:nvSpPr>
          <p:spPr bwMode="auto">
            <a:xfrm>
              <a:off x="295" y="1344"/>
              <a:ext cx="15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&gt; 0 e v &gt; 0</a:t>
              </a:r>
              <a:endParaRPr lang="pt-BR" altLang="pt-BR" sz="2800" b="0" i="0"/>
            </a:p>
          </p:txBody>
        </p:sp>
        <p:grpSp>
          <p:nvGrpSpPr>
            <p:cNvPr id="19530" name="Group 33"/>
            <p:cNvGrpSpPr>
              <a:grpSpLocks/>
            </p:cNvGrpSpPr>
            <p:nvPr/>
          </p:nvGrpSpPr>
          <p:grpSpPr bwMode="auto">
            <a:xfrm>
              <a:off x="976" y="1671"/>
              <a:ext cx="362" cy="226"/>
              <a:chOff x="1111" y="2614"/>
              <a:chExt cx="362" cy="226"/>
            </a:xfrm>
          </p:grpSpPr>
          <p:sp>
            <p:nvSpPr>
              <p:cNvPr id="19532" name="Line 34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3" name="Line 35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31" name="Text Box 36"/>
            <p:cNvSpPr txBox="1">
              <a:spLocks noChangeArrowheads="1"/>
            </p:cNvSpPr>
            <p:nvPr/>
          </p:nvSpPr>
          <p:spPr bwMode="auto">
            <a:xfrm>
              <a:off x="1520" y="1745"/>
              <a:ext cx="39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progressivo e acelerado</a:t>
              </a: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68313" y="2708275"/>
            <a:ext cx="8135937" cy="1098550"/>
            <a:chOff x="295" y="2024"/>
            <a:chExt cx="5125" cy="692"/>
          </a:xfrm>
        </p:grpSpPr>
        <p:sp>
          <p:nvSpPr>
            <p:cNvPr id="19524" name="Text Box 38"/>
            <p:cNvSpPr txBox="1">
              <a:spLocks noChangeArrowheads="1"/>
            </p:cNvSpPr>
            <p:nvPr/>
          </p:nvSpPr>
          <p:spPr bwMode="auto">
            <a:xfrm>
              <a:off x="295" y="2024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&lt; 0 e v &lt; 0</a:t>
              </a:r>
              <a:endParaRPr lang="pt-BR" altLang="pt-BR" sz="2800" b="0" i="0"/>
            </a:p>
          </p:txBody>
        </p:sp>
        <p:grpSp>
          <p:nvGrpSpPr>
            <p:cNvPr id="19525" name="Group 40"/>
            <p:cNvGrpSpPr>
              <a:grpSpLocks/>
            </p:cNvGrpSpPr>
            <p:nvPr/>
          </p:nvGrpSpPr>
          <p:grpSpPr bwMode="auto">
            <a:xfrm>
              <a:off x="976" y="2351"/>
              <a:ext cx="362" cy="226"/>
              <a:chOff x="1111" y="2614"/>
              <a:chExt cx="362" cy="226"/>
            </a:xfrm>
          </p:grpSpPr>
          <p:sp>
            <p:nvSpPr>
              <p:cNvPr id="19527" name="Line 41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8" name="Line 42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26" name="Text Box 43"/>
            <p:cNvSpPr txBox="1">
              <a:spLocks noChangeArrowheads="1"/>
            </p:cNvSpPr>
            <p:nvPr/>
          </p:nvSpPr>
          <p:spPr bwMode="auto">
            <a:xfrm>
              <a:off x="1520" y="2425"/>
              <a:ext cx="39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retrogrado e acelerado</a:t>
              </a: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39750" y="3860800"/>
            <a:ext cx="8064500" cy="1093788"/>
            <a:chOff x="340" y="2741"/>
            <a:chExt cx="5080" cy="689"/>
          </a:xfrm>
        </p:grpSpPr>
        <p:sp>
          <p:nvSpPr>
            <p:cNvPr id="19519" name="Text Box 45"/>
            <p:cNvSpPr txBox="1">
              <a:spLocks noChangeArrowheads="1"/>
            </p:cNvSpPr>
            <p:nvPr/>
          </p:nvSpPr>
          <p:spPr bwMode="auto">
            <a:xfrm>
              <a:off x="340" y="2741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&lt; 0 e v &gt; 0</a:t>
              </a:r>
              <a:endParaRPr lang="pt-BR" altLang="pt-BR" sz="2800" b="0" i="0"/>
            </a:p>
          </p:txBody>
        </p:sp>
        <p:grpSp>
          <p:nvGrpSpPr>
            <p:cNvPr id="19520" name="Group 47"/>
            <p:cNvGrpSpPr>
              <a:grpSpLocks/>
            </p:cNvGrpSpPr>
            <p:nvPr/>
          </p:nvGrpSpPr>
          <p:grpSpPr bwMode="auto">
            <a:xfrm>
              <a:off x="1021" y="3068"/>
              <a:ext cx="362" cy="226"/>
              <a:chOff x="1111" y="2614"/>
              <a:chExt cx="362" cy="226"/>
            </a:xfrm>
          </p:grpSpPr>
          <p:sp>
            <p:nvSpPr>
              <p:cNvPr id="19522" name="Line 48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3" name="Line 49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21" name="Text Box 50"/>
            <p:cNvSpPr txBox="1">
              <a:spLocks noChangeArrowheads="1"/>
            </p:cNvSpPr>
            <p:nvPr/>
          </p:nvSpPr>
          <p:spPr bwMode="auto">
            <a:xfrm>
              <a:off x="1520" y="3142"/>
              <a:ext cx="39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progressivo e retardado</a:t>
              </a: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539750" y="4941888"/>
            <a:ext cx="8064500" cy="1098550"/>
            <a:chOff x="340" y="3421"/>
            <a:chExt cx="5080" cy="692"/>
          </a:xfrm>
        </p:grpSpPr>
        <p:sp>
          <p:nvSpPr>
            <p:cNvPr id="19514" name="Text Box 52"/>
            <p:cNvSpPr txBox="1">
              <a:spLocks noChangeArrowheads="1"/>
            </p:cNvSpPr>
            <p:nvPr/>
          </p:nvSpPr>
          <p:spPr bwMode="auto">
            <a:xfrm>
              <a:off x="340" y="3421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&gt; 0 e v &lt; 0</a:t>
              </a:r>
              <a:endParaRPr lang="pt-BR" altLang="pt-BR" sz="2800" b="0" i="0"/>
            </a:p>
          </p:txBody>
        </p:sp>
        <p:grpSp>
          <p:nvGrpSpPr>
            <p:cNvPr id="19515" name="Group 54"/>
            <p:cNvGrpSpPr>
              <a:grpSpLocks/>
            </p:cNvGrpSpPr>
            <p:nvPr/>
          </p:nvGrpSpPr>
          <p:grpSpPr bwMode="auto">
            <a:xfrm>
              <a:off x="1021" y="3748"/>
              <a:ext cx="362" cy="226"/>
              <a:chOff x="1111" y="2614"/>
              <a:chExt cx="362" cy="226"/>
            </a:xfrm>
          </p:grpSpPr>
          <p:sp>
            <p:nvSpPr>
              <p:cNvPr id="19517" name="Line 55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8" name="Line 56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16" name="Text Box 57"/>
            <p:cNvSpPr txBox="1">
              <a:spLocks noChangeArrowheads="1"/>
            </p:cNvSpPr>
            <p:nvPr/>
          </p:nvSpPr>
          <p:spPr bwMode="auto">
            <a:xfrm>
              <a:off x="1520" y="3822"/>
              <a:ext cx="39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retrogrado e retardado</a:t>
              </a:r>
            </a:p>
          </p:txBody>
        </p:sp>
      </p:grpSp>
      <p:sp>
        <p:nvSpPr>
          <p:cNvPr id="19464" name="Text Box 61"/>
          <p:cNvSpPr txBox="1">
            <a:spLocks noChangeArrowheads="1"/>
          </p:cNvSpPr>
          <p:nvPr/>
        </p:nvSpPr>
        <p:spPr bwMode="auto">
          <a:xfrm>
            <a:off x="971550" y="188913"/>
            <a:ext cx="7056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</a:rPr>
              <a:t>Classificação do movimento</a:t>
            </a:r>
          </a:p>
        </p:txBody>
      </p:sp>
      <p:grpSp>
        <p:nvGrpSpPr>
          <p:cNvPr id="19465" name="Group 62"/>
          <p:cNvGrpSpPr>
            <a:grpSpLocks/>
          </p:cNvGrpSpPr>
          <p:nvPr/>
        </p:nvGrpSpPr>
        <p:grpSpPr bwMode="auto">
          <a:xfrm>
            <a:off x="4643438" y="909638"/>
            <a:ext cx="1728787" cy="1223962"/>
            <a:chOff x="3651" y="1298"/>
            <a:chExt cx="1089" cy="771"/>
          </a:xfrm>
        </p:grpSpPr>
        <p:sp>
          <p:nvSpPr>
            <p:cNvPr id="19510" name="Rectangle 63"/>
            <p:cNvSpPr>
              <a:spLocks noChangeArrowheads="1"/>
            </p:cNvSpPr>
            <p:nvPr/>
          </p:nvSpPr>
          <p:spPr bwMode="auto">
            <a:xfrm>
              <a:off x="3651" y="1298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511" name="Text Box 64"/>
            <p:cNvSpPr txBox="1">
              <a:spLocks noChangeArrowheads="1"/>
            </p:cNvSpPr>
            <p:nvPr/>
          </p:nvSpPr>
          <p:spPr bwMode="auto">
            <a:xfrm>
              <a:off x="3697" y="1525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19512" name="Text Box 65"/>
            <p:cNvSpPr txBox="1">
              <a:spLocks noChangeArrowheads="1"/>
            </p:cNvSpPr>
            <p:nvPr/>
          </p:nvSpPr>
          <p:spPr bwMode="auto">
            <a:xfrm>
              <a:off x="4104" y="1389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S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19513" name="Line 66"/>
            <p:cNvSpPr>
              <a:spLocks noChangeShapeType="1"/>
            </p:cNvSpPr>
            <p:nvPr/>
          </p:nvSpPr>
          <p:spPr bwMode="auto">
            <a:xfrm>
              <a:off x="4195" y="1706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466" name="Group 112"/>
          <p:cNvGrpSpPr>
            <a:grpSpLocks/>
          </p:cNvGrpSpPr>
          <p:nvPr/>
        </p:nvGrpSpPr>
        <p:grpSpPr bwMode="auto">
          <a:xfrm>
            <a:off x="3995738" y="2492375"/>
            <a:ext cx="3889375" cy="735013"/>
            <a:chOff x="2517" y="1570"/>
            <a:chExt cx="2450" cy="463"/>
          </a:xfrm>
        </p:grpSpPr>
        <p:sp>
          <p:nvSpPr>
            <p:cNvPr id="19500" name="Line 71"/>
            <p:cNvSpPr>
              <a:spLocks noChangeShapeType="1"/>
            </p:cNvSpPr>
            <p:nvPr/>
          </p:nvSpPr>
          <p:spPr bwMode="auto">
            <a:xfrm>
              <a:off x="2608" y="1979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1" name="Oval 72"/>
            <p:cNvSpPr>
              <a:spLocks noChangeArrowheads="1"/>
            </p:cNvSpPr>
            <p:nvPr/>
          </p:nvSpPr>
          <p:spPr bwMode="auto">
            <a:xfrm>
              <a:off x="3470" y="1867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502" name="Line 73"/>
            <p:cNvSpPr>
              <a:spLocks noChangeShapeType="1"/>
            </p:cNvSpPr>
            <p:nvPr/>
          </p:nvSpPr>
          <p:spPr bwMode="auto">
            <a:xfrm>
              <a:off x="3574" y="1895"/>
              <a:ext cx="409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3" name="Line 74"/>
            <p:cNvSpPr>
              <a:spLocks noChangeShapeType="1"/>
            </p:cNvSpPr>
            <p:nvPr/>
          </p:nvSpPr>
          <p:spPr bwMode="auto">
            <a:xfrm>
              <a:off x="3574" y="1923"/>
              <a:ext cx="40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4" name="Text Box 75"/>
            <p:cNvSpPr txBox="1">
              <a:spLocks noChangeArrowheads="1"/>
            </p:cNvSpPr>
            <p:nvPr/>
          </p:nvSpPr>
          <p:spPr bwMode="auto">
            <a:xfrm>
              <a:off x="3561" y="161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505" name="Line 76"/>
            <p:cNvSpPr>
              <a:spLocks noChangeShapeType="1"/>
            </p:cNvSpPr>
            <p:nvPr/>
          </p:nvSpPr>
          <p:spPr bwMode="auto">
            <a:xfrm>
              <a:off x="3605" y="1706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6" name="Line 77"/>
            <p:cNvSpPr>
              <a:spLocks noChangeShapeType="1"/>
            </p:cNvSpPr>
            <p:nvPr/>
          </p:nvSpPr>
          <p:spPr bwMode="auto">
            <a:xfrm>
              <a:off x="4013" y="1797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7" name="Text Box 79"/>
            <p:cNvSpPr txBox="1">
              <a:spLocks noChangeArrowheads="1"/>
            </p:cNvSpPr>
            <p:nvPr/>
          </p:nvSpPr>
          <p:spPr bwMode="auto">
            <a:xfrm>
              <a:off x="3969" y="170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508" name="Text Box 80"/>
            <p:cNvSpPr txBox="1">
              <a:spLocks noChangeArrowheads="1"/>
            </p:cNvSpPr>
            <p:nvPr/>
          </p:nvSpPr>
          <p:spPr bwMode="auto">
            <a:xfrm>
              <a:off x="4695" y="170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509" name="Text Box 81"/>
            <p:cNvSpPr txBox="1">
              <a:spLocks noChangeArrowheads="1"/>
            </p:cNvSpPr>
            <p:nvPr/>
          </p:nvSpPr>
          <p:spPr bwMode="auto">
            <a:xfrm>
              <a:off x="2517" y="1570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  <p:grpSp>
        <p:nvGrpSpPr>
          <p:cNvPr id="19467" name="Group 113"/>
          <p:cNvGrpSpPr>
            <a:grpSpLocks/>
          </p:cNvGrpSpPr>
          <p:nvPr/>
        </p:nvGrpSpPr>
        <p:grpSpPr bwMode="auto">
          <a:xfrm>
            <a:off x="3995738" y="3624263"/>
            <a:ext cx="3889375" cy="741362"/>
            <a:chOff x="2517" y="2283"/>
            <a:chExt cx="2450" cy="467"/>
          </a:xfrm>
        </p:grpSpPr>
        <p:sp>
          <p:nvSpPr>
            <p:cNvPr id="19490" name="Line 82"/>
            <p:cNvSpPr>
              <a:spLocks noChangeShapeType="1"/>
            </p:cNvSpPr>
            <p:nvPr/>
          </p:nvSpPr>
          <p:spPr bwMode="auto">
            <a:xfrm>
              <a:off x="2608" y="2692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1" name="Oval 83"/>
            <p:cNvSpPr>
              <a:spLocks noChangeArrowheads="1"/>
            </p:cNvSpPr>
            <p:nvPr/>
          </p:nvSpPr>
          <p:spPr bwMode="auto">
            <a:xfrm>
              <a:off x="3470" y="2580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492" name="Line 84"/>
            <p:cNvSpPr>
              <a:spLocks noChangeShapeType="1"/>
            </p:cNvSpPr>
            <p:nvPr/>
          </p:nvSpPr>
          <p:spPr bwMode="auto">
            <a:xfrm flipH="1" flipV="1">
              <a:off x="3100" y="2600"/>
              <a:ext cx="363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3" name="Line 85"/>
            <p:cNvSpPr>
              <a:spLocks noChangeShapeType="1"/>
            </p:cNvSpPr>
            <p:nvPr/>
          </p:nvSpPr>
          <p:spPr bwMode="auto">
            <a:xfrm flipH="1" flipV="1">
              <a:off x="3050" y="2625"/>
              <a:ext cx="40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4" name="Text Box 86"/>
            <p:cNvSpPr txBox="1">
              <a:spLocks noChangeArrowheads="1"/>
            </p:cNvSpPr>
            <p:nvPr/>
          </p:nvSpPr>
          <p:spPr bwMode="auto">
            <a:xfrm>
              <a:off x="2852" y="2423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495" name="Line 87"/>
            <p:cNvSpPr>
              <a:spLocks noChangeShapeType="1"/>
            </p:cNvSpPr>
            <p:nvPr/>
          </p:nvSpPr>
          <p:spPr bwMode="auto">
            <a:xfrm>
              <a:off x="2897" y="2510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6" name="Line 88"/>
            <p:cNvSpPr>
              <a:spLocks noChangeShapeType="1"/>
            </p:cNvSpPr>
            <p:nvPr/>
          </p:nvSpPr>
          <p:spPr bwMode="auto">
            <a:xfrm>
              <a:off x="3152" y="2432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7" name="Text Box 89"/>
            <p:cNvSpPr txBox="1">
              <a:spLocks noChangeArrowheads="1"/>
            </p:cNvSpPr>
            <p:nvPr/>
          </p:nvSpPr>
          <p:spPr bwMode="auto">
            <a:xfrm>
              <a:off x="3107" y="2341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498" name="Text Box 90"/>
            <p:cNvSpPr txBox="1">
              <a:spLocks noChangeArrowheads="1"/>
            </p:cNvSpPr>
            <p:nvPr/>
          </p:nvSpPr>
          <p:spPr bwMode="auto">
            <a:xfrm>
              <a:off x="4695" y="2419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499" name="Text Box 91"/>
            <p:cNvSpPr txBox="1">
              <a:spLocks noChangeArrowheads="1"/>
            </p:cNvSpPr>
            <p:nvPr/>
          </p:nvSpPr>
          <p:spPr bwMode="auto">
            <a:xfrm>
              <a:off x="2517" y="2283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  <p:grpSp>
        <p:nvGrpSpPr>
          <p:cNvPr id="19468" name="Group 114"/>
          <p:cNvGrpSpPr>
            <a:grpSpLocks/>
          </p:cNvGrpSpPr>
          <p:nvPr/>
        </p:nvGrpSpPr>
        <p:grpSpPr bwMode="auto">
          <a:xfrm>
            <a:off x="3995738" y="4797425"/>
            <a:ext cx="3889375" cy="741363"/>
            <a:chOff x="2517" y="3022"/>
            <a:chExt cx="2450" cy="467"/>
          </a:xfrm>
        </p:grpSpPr>
        <p:sp>
          <p:nvSpPr>
            <p:cNvPr id="19480" name="Line 92"/>
            <p:cNvSpPr>
              <a:spLocks noChangeShapeType="1"/>
            </p:cNvSpPr>
            <p:nvPr/>
          </p:nvSpPr>
          <p:spPr bwMode="auto">
            <a:xfrm>
              <a:off x="2608" y="3431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1" name="Oval 93"/>
            <p:cNvSpPr>
              <a:spLocks noChangeArrowheads="1"/>
            </p:cNvSpPr>
            <p:nvPr/>
          </p:nvSpPr>
          <p:spPr bwMode="auto">
            <a:xfrm>
              <a:off x="3470" y="3319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482" name="Line 94"/>
            <p:cNvSpPr>
              <a:spLocks noChangeShapeType="1"/>
            </p:cNvSpPr>
            <p:nvPr/>
          </p:nvSpPr>
          <p:spPr bwMode="auto">
            <a:xfrm>
              <a:off x="3574" y="3364"/>
              <a:ext cx="40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3" name="Line 95"/>
            <p:cNvSpPr>
              <a:spLocks noChangeShapeType="1"/>
            </p:cNvSpPr>
            <p:nvPr/>
          </p:nvSpPr>
          <p:spPr bwMode="auto">
            <a:xfrm flipH="1" flipV="1">
              <a:off x="3050" y="3364"/>
              <a:ext cx="408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4" name="Text Box 96"/>
            <p:cNvSpPr txBox="1">
              <a:spLocks noChangeArrowheads="1"/>
            </p:cNvSpPr>
            <p:nvPr/>
          </p:nvSpPr>
          <p:spPr bwMode="auto">
            <a:xfrm>
              <a:off x="2852" y="3162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485" name="Line 97"/>
            <p:cNvSpPr>
              <a:spLocks noChangeShapeType="1"/>
            </p:cNvSpPr>
            <p:nvPr/>
          </p:nvSpPr>
          <p:spPr bwMode="auto">
            <a:xfrm>
              <a:off x="2897" y="3249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6" name="Line 98"/>
            <p:cNvSpPr>
              <a:spLocks noChangeShapeType="1"/>
            </p:cNvSpPr>
            <p:nvPr/>
          </p:nvSpPr>
          <p:spPr bwMode="auto">
            <a:xfrm>
              <a:off x="4013" y="3249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7" name="Text Box 99"/>
            <p:cNvSpPr txBox="1">
              <a:spLocks noChangeArrowheads="1"/>
            </p:cNvSpPr>
            <p:nvPr/>
          </p:nvSpPr>
          <p:spPr bwMode="auto">
            <a:xfrm>
              <a:off x="3969" y="3158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488" name="Text Box 100"/>
            <p:cNvSpPr txBox="1">
              <a:spLocks noChangeArrowheads="1"/>
            </p:cNvSpPr>
            <p:nvPr/>
          </p:nvSpPr>
          <p:spPr bwMode="auto">
            <a:xfrm>
              <a:off x="4695" y="3158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489" name="Text Box 101"/>
            <p:cNvSpPr txBox="1">
              <a:spLocks noChangeArrowheads="1"/>
            </p:cNvSpPr>
            <p:nvPr/>
          </p:nvSpPr>
          <p:spPr bwMode="auto">
            <a:xfrm>
              <a:off x="2517" y="3022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  <p:grpSp>
        <p:nvGrpSpPr>
          <p:cNvPr id="19469" name="Group 115"/>
          <p:cNvGrpSpPr>
            <a:grpSpLocks/>
          </p:cNvGrpSpPr>
          <p:nvPr/>
        </p:nvGrpSpPr>
        <p:grpSpPr bwMode="auto">
          <a:xfrm>
            <a:off x="3995738" y="5856288"/>
            <a:ext cx="3889375" cy="741362"/>
            <a:chOff x="2517" y="3689"/>
            <a:chExt cx="2450" cy="467"/>
          </a:xfrm>
        </p:grpSpPr>
        <p:sp>
          <p:nvSpPr>
            <p:cNvPr id="19470" name="Line 102"/>
            <p:cNvSpPr>
              <a:spLocks noChangeShapeType="1"/>
            </p:cNvSpPr>
            <p:nvPr/>
          </p:nvSpPr>
          <p:spPr bwMode="auto">
            <a:xfrm>
              <a:off x="2608" y="4098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1" name="Oval 103"/>
            <p:cNvSpPr>
              <a:spLocks noChangeArrowheads="1"/>
            </p:cNvSpPr>
            <p:nvPr/>
          </p:nvSpPr>
          <p:spPr bwMode="auto">
            <a:xfrm>
              <a:off x="3470" y="3986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472" name="Line 104"/>
            <p:cNvSpPr>
              <a:spLocks noChangeShapeType="1"/>
            </p:cNvSpPr>
            <p:nvPr/>
          </p:nvSpPr>
          <p:spPr bwMode="auto">
            <a:xfrm>
              <a:off x="3574" y="4031"/>
              <a:ext cx="409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3" name="Line 105"/>
            <p:cNvSpPr>
              <a:spLocks noChangeShapeType="1"/>
            </p:cNvSpPr>
            <p:nvPr/>
          </p:nvSpPr>
          <p:spPr bwMode="auto">
            <a:xfrm flipH="1" flipV="1">
              <a:off x="3050" y="4031"/>
              <a:ext cx="40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4" name="Text Box 106"/>
            <p:cNvSpPr txBox="1">
              <a:spLocks noChangeArrowheads="1"/>
            </p:cNvSpPr>
            <p:nvPr/>
          </p:nvSpPr>
          <p:spPr bwMode="auto">
            <a:xfrm>
              <a:off x="2852" y="3829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475" name="Line 107"/>
            <p:cNvSpPr>
              <a:spLocks noChangeShapeType="1"/>
            </p:cNvSpPr>
            <p:nvPr/>
          </p:nvSpPr>
          <p:spPr bwMode="auto">
            <a:xfrm>
              <a:off x="2897" y="3916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6" name="Line 108"/>
            <p:cNvSpPr>
              <a:spLocks noChangeShapeType="1"/>
            </p:cNvSpPr>
            <p:nvPr/>
          </p:nvSpPr>
          <p:spPr bwMode="auto">
            <a:xfrm>
              <a:off x="4013" y="3916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7" name="Text Box 109"/>
            <p:cNvSpPr txBox="1">
              <a:spLocks noChangeArrowheads="1"/>
            </p:cNvSpPr>
            <p:nvPr/>
          </p:nvSpPr>
          <p:spPr bwMode="auto">
            <a:xfrm>
              <a:off x="3969" y="3825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478" name="Text Box 110"/>
            <p:cNvSpPr txBox="1">
              <a:spLocks noChangeArrowheads="1"/>
            </p:cNvSpPr>
            <p:nvPr/>
          </p:nvSpPr>
          <p:spPr bwMode="auto">
            <a:xfrm>
              <a:off x="4695" y="3825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479" name="Text Box 111"/>
            <p:cNvSpPr txBox="1">
              <a:spLocks noChangeArrowheads="1"/>
            </p:cNvSpPr>
            <p:nvPr/>
          </p:nvSpPr>
          <p:spPr bwMode="auto">
            <a:xfrm>
              <a:off x="2517" y="3689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85813" y="1628775"/>
            <a:ext cx="8159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Trajetória retilínea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Velocidade constante e diferente de zero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Aceleração nula (a= 0)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Percorre espaços iguais em tempos iguais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3333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00" dirty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Movimento retilíneo uniforme (MRU)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4925" y="3702050"/>
            <a:ext cx="612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Função horária da posição: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68538" y="4292600"/>
            <a:ext cx="2716212" cy="687388"/>
            <a:chOff x="1849" y="3022"/>
            <a:chExt cx="1711" cy="433"/>
          </a:xfrm>
        </p:grpSpPr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1849" y="3022"/>
              <a:ext cx="1530" cy="43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0495" name="Text Box 9"/>
            <p:cNvSpPr txBox="1">
              <a:spLocks noChangeArrowheads="1"/>
            </p:cNvSpPr>
            <p:nvPr/>
          </p:nvSpPr>
          <p:spPr bwMode="auto">
            <a:xfrm>
              <a:off x="1981" y="3067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S = S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 + vt</a:t>
              </a:r>
            </a:p>
          </p:txBody>
        </p:sp>
      </p:grp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9750" y="981075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/>
              <a:t>Características: 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34925" y="5084763"/>
            <a:ext cx="612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Cálculo da velocidade média: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268538" y="5680075"/>
            <a:ext cx="1657350" cy="917575"/>
            <a:chOff x="3644" y="2893"/>
            <a:chExt cx="1044" cy="578"/>
          </a:xfrm>
        </p:grpSpPr>
        <p:sp>
          <p:nvSpPr>
            <p:cNvPr id="20489" name="Rectangle 23"/>
            <p:cNvSpPr>
              <a:spLocks noChangeArrowheads="1"/>
            </p:cNvSpPr>
            <p:nvPr/>
          </p:nvSpPr>
          <p:spPr bwMode="auto">
            <a:xfrm>
              <a:off x="3644" y="2896"/>
              <a:ext cx="1044" cy="56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0490" name="Text Box 24"/>
            <p:cNvSpPr txBox="1">
              <a:spLocks noChangeArrowheads="1"/>
            </p:cNvSpPr>
            <p:nvPr/>
          </p:nvSpPr>
          <p:spPr bwMode="auto">
            <a:xfrm>
              <a:off x="3692" y="2997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</a:t>
              </a:r>
            </a:p>
          </p:txBody>
        </p:sp>
        <p:sp>
          <p:nvSpPr>
            <p:cNvPr id="20491" name="Text Box 25"/>
            <p:cNvSpPr txBox="1">
              <a:spLocks noChangeArrowheads="1"/>
            </p:cNvSpPr>
            <p:nvPr/>
          </p:nvSpPr>
          <p:spPr bwMode="auto">
            <a:xfrm>
              <a:off x="4087" y="3144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t </a:t>
              </a:r>
            </a:p>
          </p:txBody>
        </p:sp>
        <p:sp>
          <p:nvSpPr>
            <p:cNvPr id="20492" name="Text Box 26"/>
            <p:cNvSpPr txBox="1">
              <a:spLocks noChangeArrowheads="1"/>
            </p:cNvSpPr>
            <p:nvPr/>
          </p:nvSpPr>
          <p:spPr bwMode="auto">
            <a:xfrm>
              <a:off x="4084" y="2893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S </a:t>
              </a:r>
            </a:p>
          </p:txBody>
        </p:sp>
        <p:sp>
          <p:nvSpPr>
            <p:cNvPr id="20493" name="Line 27"/>
            <p:cNvSpPr>
              <a:spLocks noChangeShapeType="1"/>
            </p:cNvSpPr>
            <p:nvPr/>
          </p:nvSpPr>
          <p:spPr bwMode="auto">
            <a:xfrm>
              <a:off x="4105" y="3189"/>
              <a:ext cx="36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  <p:bldP spid="58379" grpId="0"/>
      <p:bldP spid="58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76600" y="44450"/>
            <a:ext cx="392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40202"/>
                </a:solidFill>
                <a:latin typeface="Futura XBlk BT"/>
              </a:rPr>
              <a:t>Gráficos do MRU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940425" y="1268413"/>
            <a:ext cx="3311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AFA1E"/>
                </a:solidFill>
                <a:cs typeface="Arial" pitchFamily="34" charset="0"/>
              </a:rPr>
              <a:t>V + reta crescente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AFA1E"/>
                </a:solidFill>
                <a:cs typeface="Arial" pitchFamily="34" charset="0"/>
              </a:rPr>
              <a:t>V – reta decrescente</a:t>
            </a:r>
            <a:endParaRPr lang="ru-RU" altLang="pt-BR" sz="2400">
              <a:solidFill>
                <a:srgbClr val="EAFA1E"/>
              </a:solidFill>
              <a:cs typeface="Arial" pitchFamily="34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940425" y="3429000"/>
            <a:ext cx="2484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AFA1E"/>
                </a:solidFill>
              </a:rPr>
              <a:t>Área A = </a:t>
            </a:r>
            <a:r>
              <a:rPr lang="el-GR" altLang="pt-BR" sz="2800">
                <a:solidFill>
                  <a:srgbClr val="EAFA1E"/>
                </a:solidFill>
              </a:rPr>
              <a:t>Δ</a:t>
            </a:r>
            <a:r>
              <a:rPr lang="pt-BR" altLang="pt-BR" sz="2800">
                <a:solidFill>
                  <a:srgbClr val="EAFA1E"/>
                </a:solidFill>
              </a:rPr>
              <a:t>S</a:t>
            </a:r>
          </a:p>
        </p:txBody>
      </p:sp>
      <p:pic>
        <p:nvPicPr>
          <p:cNvPr id="3104" name="Picture 32" descr="2006-01-07_23-17-13-3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87388"/>
            <a:ext cx="48990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5003800" y="1773238"/>
            <a:ext cx="863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5148263" y="3716338"/>
            <a:ext cx="792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0" name="AutoShape 35"/>
          <p:cNvSpPr>
            <a:spLocks/>
          </p:cNvSpPr>
          <p:nvPr/>
        </p:nvSpPr>
        <p:spPr bwMode="auto">
          <a:xfrm>
            <a:off x="5867400" y="1225550"/>
            <a:ext cx="144463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28575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5000625" y="5643563"/>
            <a:ext cx="863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016625" y="5143500"/>
            <a:ext cx="2484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AFA1E"/>
                </a:solidFill>
              </a:rPr>
              <a:t>Aceleração sempre nula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2" grpId="0"/>
      <p:bldP spid="3105" grpId="0" animBg="1"/>
      <p:bldP spid="3106" grpId="0" animBg="1"/>
      <p:bldP spid="23560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"/>
          <p:cNvSpPr txBox="1">
            <a:spLocks noChangeArrowheads="1"/>
          </p:cNvSpPr>
          <p:nvPr/>
        </p:nvSpPr>
        <p:spPr bwMode="auto">
          <a:xfrm>
            <a:off x="2143125" y="285750"/>
            <a:ext cx="4814888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070800"/>
                </a:solidFill>
                <a:latin typeface="Arial" charset="0"/>
              </a:rPr>
              <a:t>Cinemática - Vetor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57813" y="6072188"/>
            <a:ext cx="1382712" cy="70802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4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Vetor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28688"/>
            <a:ext cx="8572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Intensidade</a:t>
            </a:r>
            <a:r>
              <a:rPr lang="pt-BR" altLang="pt-BR" sz="3600" b="0" i="0">
                <a:solidFill>
                  <a:srgbClr val="FFFF00"/>
                </a:solidFill>
              </a:rPr>
              <a:t> ou </a:t>
            </a:r>
            <a:r>
              <a:rPr lang="pt-BR" altLang="pt-BR" sz="3600" i="0">
                <a:solidFill>
                  <a:srgbClr val="FFFF00"/>
                </a:solidFill>
              </a:rPr>
              <a:t>módulo</a:t>
            </a:r>
            <a:r>
              <a:rPr lang="pt-BR" altLang="pt-BR" sz="3600" b="0" i="0"/>
              <a:t>: é o </a:t>
            </a:r>
            <a:r>
              <a:rPr lang="pt-BR" altLang="pt-BR" sz="3600" b="0" i="0" u="sng"/>
              <a:t>valor numérico</a:t>
            </a:r>
            <a:r>
              <a:rPr lang="pt-BR" altLang="pt-BR" sz="3600" b="0" i="0"/>
              <a:t> da grandeza vetorial. É representado pelo tamanho do vetor. </a:t>
            </a:r>
          </a:p>
        </p:txBody>
      </p:sp>
      <p:cxnSp>
        <p:nvCxnSpPr>
          <p:cNvPr id="10" name="Conector de seta reta 9"/>
          <p:cNvCxnSpPr/>
          <p:nvPr/>
        </p:nvCxnSpPr>
        <p:spPr bwMode="auto">
          <a:xfrm rot="10800000" flipV="1">
            <a:off x="3643313" y="5643563"/>
            <a:ext cx="4357687" cy="785812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9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438" name="Conector de seta reta 10"/>
          <p:cNvCxnSpPr>
            <a:cxnSpLocks noChangeShapeType="1"/>
          </p:cNvCxnSpPr>
          <p:nvPr/>
        </p:nvCxnSpPr>
        <p:spPr bwMode="auto">
          <a:xfrm rot="10800000" flipV="1">
            <a:off x="4357688" y="5929313"/>
            <a:ext cx="2071687" cy="357187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4143375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Sentido</a:t>
            </a:r>
            <a:r>
              <a:rPr lang="pt-BR" altLang="pt-BR" sz="3600" b="0" i="0"/>
              <a:t> é a indicação de para onde aponta o vetor. É representado pela </a:t>
            </a:r>
            <a:r>
              <a:rPr lang="pt-BR" altLang="pt-BR" sz="3600" b="0" i="0" u="sng"/>
              <a:t>seta</a:t>
            </a:r>
            <a:r>
              <a:rPr lang="pt-BR" altLang="pt-BR" sz="3600" b="0" i="0"/>
              <a:t>. 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2857500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Direção</a:t>
            </a:r>
            <a:r>
              <a:rPr lang="pt-BR" altLang="pt-BR" sz="3600" b="0" i="0"/>
              <a:t> é definida pela </a:t>
            </a:r>
            <a:r>
              <a:rPr lang="pt-BR" altLang="pt-BR" sz="3600" b="0" i="0" u="sng"/>
              <a:t>reta</a:t>
            </a:r>
            <a:r>
              <a:rPr lang="pt-BR" altLang="pt-BR" sz="3600" b="0" i="0"/>
              <a:t> que contem o vetor  (e suas paralelas).</a:t>
            </a:r>
          </a:p>
        </p:txBody>
      </p:sp>
      <p:sp>
        <p:nvSpPr>
          <p:cNvPr id="11" name="Elipse 10"/>
          <p:cNvSpPr>
            <a:spLocks noChangeArrowheads="1"/>
          </p:cNvSpPr>
          <p:nvPr/>
        </p:nvSpPr>
        <p:spPr bwMode="auto">
          <a:xfrm>
            <a:off x="4286250" y="5929313"/>
            <a:ext cx="642938" cy="7143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1" grpId="1" animBg="1"/>
      <p:bldP spid="11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219700" y="3787775"/>
            <a:ext cx="4125913" cy="1081088"/>
            <a:chOff x="3592" y="2160"/>
            <a:chExt cx="2599" cy="681"/>
          </a:xfrm>
        </p:grpSpPr>
        <p:sp>
          <p:nvSpPr>
            <p:cNvPr id="22543" name="Rectangle 54"/>
            <p:cNvSpPr>
              <a:spLocks noChangeArrowheads="1"/>
            </p:cNvSpPr>
            <p:nvPr/>
          </p:nvSpPr>
          <p:spPr bwMode="auto">
            <a:xfrm>
              <a:off x="3605" y="2161"/>
              <a:ext cx="1860" cy="68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2544" name="Group 46"/>
            <p:cNvGrpSpPr>
              <a:grpSpLocks/>
            </p:cNvGrpSpPr>
            <p:nvPr/>
          </p:nvGrpSpPr>
          <p:grpSpPr bwMode="auto">
            <a:xfrm>
              <a:off x="3592" y="2160"/>
              <a:ext cx="2599" cy="636"/>
              <a:chOff x="1280" y="1842"/>
              <a:chExt cx="2599" cy="636"/>
            </a:xfrm>
          </p:grpSpPr>
          <p:sp>
            <p:nvSpPr>
              <p:cNvPr id="22545" name="Text Box 42"/>
              <p:cNvSpPr txBox="1">
                <a:spLocks noChangeArrowheads="1"/>
              </p:cNvSpPr>
              <p:nvPr/>
            </p:nvSpPr>
            <p:spPr bwMode="auto">
              <a:xfrm>
                <a:off x="1280" y="1942"/>
                <a:ext cx="15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S = S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 + v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 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t +</a:t>
                </a:r>
                <a:r>
                  <a:rPr lang="pt-BR" altLang="pt-BR" sz="2800"/>
                  <a:t> </a:t>
                </a:r>
              </a:p>
            </p:txBody>
          </p:sp>
          <p:sp>
            <p:nvSpPr>
              <p:cNvPr id="22546" name="Text Box 43"/>
              <p:cNvSpPr txBox="1">
                <a:spLocks noChangeArrowheads="1"/>
              </p:cNvSpPr>
              <p:nvPr/>
            </p:nvSpPr>
            <p:spPr bwMode="auto">
              <a:xfrm>
                <a:off x="2699" y="1842"/>
                <a:ext cx="1180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at</a:t>
                </a:r>
                <a:r>
                  <a:rPr lang="pt-BR" altLang="pt-BR" sz="2800" baseline="30000">
                    <a:solidFill>
                      <a:srgbClr val="EAFA1E"/>
                    </a:solidFill>
                  </a:rPr>
                  <a:t>2</a:t>
                </a: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2</a:t>
                </a:r>
              </a:p>
            </p:txBody>
          </p:sp>
          <p:sp>
            <p:nvSpPr>
              <p:cNvPr id="22547" name="Line 45"/>
              <p:cNvSpPr>
                <a:spLocks noChangeShapeType="1"/>
              </p:cNvSpPr>
              <p:nvPr/>
            </p:nvSpPr>
            <p:spPr bwMode="auto">
              <a:xfrm>
                <a:off x="2745" y="2160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98450" y="3929063"/>
            <a:ext cx="4833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  <a:latin typeface="Futura Md BT"/>
              </a:rPr>
              <a:t>Função horária da posição: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61938" y="5030788"/>
            <a:ext cx="5329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  <a:latin typeface="Futura Md BT"/>
              </a:rPr>
              <a:t>Função horária da velocidade: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14325" y="5934075"/>
            <a:ext cx="3902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Equação de Torricelli: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755650" y="188913"/>
            <a:ext cx="792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Movimento Retilíneo Uniformemente Variado (MRUV)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5645150" y="5129213"/>
            <a:ext cx="2089150" cy="576262"/>
            <a:chOff x="3877" y="3022"/>
            <a:chExt cx="1316" cy="363"/>
          </a:xfrm>
        </p:grpSpPr>
        <p:sp>
          <p:nvSpPr>
            <p:cNvPr id="22541" name="Rectangle 56"/>
            <p:cNvSpPr>
              <a:spLocks noChangeArrowheads="1"/>
            </p:cNvSpPr>
            <p:nvPr/>
          </p:nvSpPr>
          <p:spPr bwMode="auto">
            <a:xfrm>
              <a:off x="3877" y="3022"/>
              <a:ext cx="1316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2542" name="Text Box 47"/>
            <p:cNvSpPr txBox="1">
              <a:spLocks noChangeArrowheads="1"/>
            </p:cNvSpPr>
            <p:nvPr/>
          </p:nvSpPr>
          <p:spPr bwMode="auto">
            <a:xfrm>
              <a:off x="3896" y="3022"/>
              <a:ext cx="11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 + at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4284663" y="6022975"/>
            <a:ext cx="3203575" cy="574675"/>
            <a:chOff x="3696" y="3567"/>
            <a:chExt cx="2018" cy="362"/>
          </a:xfrm>
        </p:grpSpPr>
        <p:sp>
          <p:nvSpPr>
            <p:cNvPr id="22539" name="Rectangle 57"/>
            <p:cNvSpPr>
              <a:spLocks noChangeArrowheads="1"/>
            </p:cNvSpPr>
            <p:nvPr/>
          </p:nvSpPr>
          <p:spPr bwMode="auto">
            <a:xfrm>
              <a:off x="3719" y="3567"/>
              <a:ext cx="1587" cy="36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2540" name="Text Box 51"/>
            <p:cNvSpPr txBox="1">
              <a:spLocks noChangeArrowheads="1"/>
            </p:cNvSpPr>
            <p:nvPr/>
          </p:nvSpPr>
          <p:spPr bwMode="auto">
            <a:xfrm>
              <a:off x="3696" y="3567"/>
              <a:ext cx="20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 </a:t>
              </a:r>
              <a:r>
                <a:rPr lang="pt-BR" altLang="pt-BR" sz="2800">
                  <a:solidFill>
                    <a:srgbClr val="EAFA1E"/>
                  </a:solidFill>
                </a:rPr>
                <a:t>+ 2a</a:t>
              </a: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S</a:t>
              </a:r>
            </a:p>
          </p:txBody>
        </p:sp>
      </p:grp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755650" y="140970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/>
              <a:t>Características: </a:t>
            </a:r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1128713" y="1916113"/>
            <a:ext cx="740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Trajetória retilínea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Velocidade uniformemente variada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Aceleração constante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Espaços variados com o tempos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/>
      <p:bldP spid="24597" grpId="0"/>
      <p:bldP spid="24599" grpId="0"/>
      <p:bldP spid="24648" grpId="0"/>
      <p:bldP spid="246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630488" y="139700"/>
            <a:ext cx="487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Gráficos do MRUV</a:t>
            </a:r>
          </a:p>
        </p:txBody>
      </p:sp>
      <p:pic>
        <p:nvPicPr>
          <p:cNvPr id="23555" name="Picture 30" descr="2006-01-07_23-19-35-8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38188"/>
            <a:ext cx="458628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780088" y="3398838"/>
            <a:ext cx="343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i="0">
                <a:solidFill>
                  <a:srgbClr val="FF9900"/>
                </a:solidFill>
              </a:rPr>
              <a:t>a +</a:t>
            </a: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pt-BR" altLang="pt-BR" sz="2400" i="0">
                <a:solidFill>
                  <a:srgbClr val="FF9900"/>
                </a:solidFill>
                <a:sym typeface="Symbol" pitchFamily="18" charset="2"/>
              </a:rPr>
              <a:t></a:t>
            </a:r>
            <a:r>
              <a:rPr lang="pt-BR" altLang="pt-BR" sz="240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pt-BR" altLang="pt-BR" sz="2400" i="0">
                <a:solidFill>
                  <a:srgbClr val="FF9900"/>
                </a:solidFill>
              </a:rPr>
              <a:t>reta crescente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i="0">
                <a:solidFill>
                  <a:srgbClr val="FF9900"/>
                </a:solidFill>
              </a:rPr>
              <a:t>a</a:t>
            </a:r>
            <a:r>
              <a:rPr lang="pt-BR" altLang="pt-BR" sz="2400">
                <a:solidFill>
                  <a:srgbClr val="FF9900"/>
                </a:solidFill>
              </a:rPr>
              <a:t> - </a:t>
            </a:r>
            <a:r>
              <a:rPr lang="pt-BR" altLang="pt-BR" sz="2400" i="0">
                <a:solidFill>
                  <a:srgbClr val="FF9900"/>
                </a:solidFill>
                <a:sym typeface="Symbol" pitchFamily="18" charset="2"/>
              </a:rPr>
              <a:t></a:t>
            </a:r>
            <a:r>
              <a:rPr lang="pt-BR" altLang="pt-BR" sz="2400"/>
              <a:t> </a:t>
            </a:r>
            <a:r>
              <a:rPr lang="pt-BR" altLang="pt-BR" sz="2400">
                <a:solidFill>
                  <a:srgbClr val="FF9900"/>
                </a:solidFill>
              </a:rPr>
              <a:t>r</a:t>
            </a:r>
            <a:r>
              <a:rPr lang="pt-BR" altLang="pt-BR" sz="2400" i="0">
                <a:solidFill>
                  <a:srgbClr val="FF9900"/>
                </a:solidFill>
              </a:rPr>
              <a:t>eta decrescente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5795963" y="1208088"/>
            <a:ext cx="3236912" cy="82232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Vértice: inversão do movimento </a:t>
            </a:r>
            <a:r>
              <a:rPr lang="pt-BR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= 0</a:t>
            </a: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132388" y="1628775"/>
            <a:ext cx="574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5121275" y="3860800"/>
            <a:ext cx="574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2" name="AutoShape 36"/>
          <p:cNvSpPr>
            <a:spLocks/>
          </p:cNvSpPr>
          <p:nvPr/>
        </p:nvSpPr>
        <p:spPr bwMode="auto">
          <a:xfrm>
            <a:off x="5724525" y="3427413"/>
            <a:ext cx="144463" cy="865187"/>
          </a:xfrm>
          <a:prstGeom prst="leftBrace">
            <a:avLst>
              <a:gd name="adj1" fmla="val 49908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5126038" y="6021388"/>
            <a:ext cx="574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5746750" y="5756275"/>
            <a:ext cx="2484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9900"/>
                </a:solidFill>
              </a:rPr>
              <a:t>Área A = </a:t>
            </a:r>
            <a:r>
              <a:rPr lang="el-GR" altLang="pt-BR" sz="2800">
                <a:solidFill>
                  <a:srgbClr val="FF9900"/>
                </a:solidFill>
              </a:rPr>
              <a:t>Δ</a:t>
            </a:r>
            <a:r>
              <a:rPr lang="pt-BR" altLang="pt-BR" sz="2800">
                <a:solidFill>
                  <a:srgbClr val="FF9900"/>
                </a:solidFill>
              </a:rPr>
              <a:t>v</a:t>
            </a:r>
          </a:p>
        </p:txBody>
      </p:sp>
      <p:sp>
        <p:nvSpPr>
          <p:cNvPr id="25611" name="AutoShape 39"/>
          <p:cNvSpPr>
            <a:spLocks/>
          </p:cNvSpPr>
          <p:nvPr/>
        </p:nvSpPr>
        <p:spPr bwMode="auto">
          <a:xfrm>
            <a:off x="5795963" y="1196975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3810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9" grpId="0"/>
      <p:bldP spid="4130" grpId="0" animBg="1"/>
      <p:bldP spid="4131" grpId="0" animBg="1"/>
      <p:bldP spid="4132" grpId="0" animBg="1"/>
      <p:bldP spid="4133" grpId="0" animBg="1"/>
      <p:bldP spid="4134" grpId="0"/>
      <p:bldP spid="256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87450" y="50800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  <a:latin typeface="Futura XBlk BT"/>
              </a:rPr>
              <a:t>Queda livre – corpo abandonado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476375" y="3486150"/>
            <a:ext cx="1223963" cy="519113"/>
            <a:chOff x="930" y="2196"/>
            <a:chExt cx="771" cy="327"/>
          </a:xfrm>
        </p:grpSpPr>
        <p:sp>
          <p:nvSpPr>
            <p:cNvPr id="24604" name="Rectangle 44"/>
            <p:cNvSpPr>
              <a:spLocks noChangeArrowheads="1"/>
            </p:cNvSpPr>
            <p:nvPr/>
          </p:nvSpPr>
          <p:spPr bwMode="auto">
            <a:xfrm>
              <a:off x="930" y="2205"/>
              <a:ext cx="771" cy="31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05" name="Text Box 19"/>
            <p:cNvSpPr txBox="1">
              <a:spLocks noChangeArrowheads="1"/>
            </p:cNvSpPr>
            <p:nvPr/>
          </p:nvSpPr>
          <p:spPr bwMode="auto">
            <a:xfrm>
              <a:off x="930" y="2196"/>
              <a:ext cx="7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gt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403350" y="4364038"/>
            <a:ext cx="1874838" cy="1009650"/>
            <a:chOff x="884" y="2749"/>
            <a:chExt cx="1181" cy="636"/>
          </a:xfrm>
        </p:grpSpPr>
        <p:sp>
          <p:nvSpPr>
            <p:cNvPr id="24599" name="Rectangle 46"/>
            <p:cNvSpPr>
              <a:spLocks noChangeArrowheads="1"/>
            </p:cNvSpPr>
            <p:nvPr/>
          </p:nvSpPr>
          <p:spPr bwMode="auto">
            <a:xfrm>
              <a:off x="884" y="2750"/>
              <a:ext cx="907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4600" name="Group 24"/>
            <p:cNvGrpSpPr>
              <a:grpSpLocks/>
            </p:cNvGrpSpPr>
            <p:nvPr/>
          </p:nvGrpSpPr>
          <p:grpSpPr bwMode="auto">
            <a:xfrm>
              <a:off x="930" y="2749"/>
              <a:ext cx="1135" cy="636"/>
              <a:chOff x="1020" y="1933"/>
              <a:chExt cx="1135" cy="636"/>
            </a:xfrm>
          </p:grpSpPr>
          <p:sp>
            <p:nvSpPr>
              <p:cNvPr id="24601" name="Text Box 20"/>
              <p:cNvSpPr txBox="1">
                <a:spLocks noChangeArrowheads="1"/>
              </p:cNvSpPr>
              <p:nvPr/>
            </p:nvSpPr>
            <p:spPr bwMode="auto">
              <a:xfrm>
                <a:off x="1020" y="2069"/>
                <a:ext cx="86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h =</a:t>
                </a:r>
                <a:r>
                  <a:rPr lang="pt-BR" altLang="pt-BR" sz="1800" b="0" i="0">
                    <a:solidFill>
                      <a:srgbClr val="EAFA1E"/>
                    </a:solidFill>
                  </a:rPr>
                  <a:t> </a:t>
                </a:r>
              </a:p>
            </p:txBody>
          </p:sp>
          <p:sp>
            <p:nvSpPr>
              <p:cNvPr id="24602" name="Text Box 21"/>
              <p:cNvSpPr txBox="1">
                <a:spLocks noChangeArrowheads="1"/>
              </p:cNvSpPr>
              <p:nvPr/>
            </p:nvSpPr>
            <p:spPr bwMode="auto">
              <a:xfrm>
                <a:off x="1429" y="1933"/>
                <a:ext cx="72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gt</a:t>
                </a:r>
                <a:r>
                  <a:rPr lang="pt-BR" altLang="pt-BR" sz="2800" baseline="30000">
                    <a:solidFill>
                      <a:srgbClr val="EAFA1E"/>
                    </a:solidFill>
                  </a:rPr>
                  <a:t>2</a:t>
                </a:r>
                <a:endParaRPr lang="pt-BR" altLang="pt-BR" sz="2800">
                  <a:solidFill>
                    <a:srgbClr val="EAFA1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2</a:t>
                </a:r>
              </a:p>
            </p:txBody>
          </p:sp>
          <p:sp>
            <p:nvSpPr>
              <p:cNvPr id="24603" name="Line 23"/>
              <p:cNvSpPr>
                <a:spLocks noChangeShapeType="1"/>
              </p:cNvSpPr>
              <p:nvPr/>
            </p:nvSpPr>
            <p:spPr bwMode="auto">
              <a:xfrm>
                <a:off x="1474" y="2250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116013" y="5661025"/>
            <a:ext cx="2089150" cy="720725"/>
            <a:chOff x="703" y="3566"/>
            <a:chExt cx="1316" cy="454"/>
          </a:xfrm>
        </p:grpSpPr>
        <p:sp>
          <p:nvSpPr>
            <p:cNvPr id="24592" name="Rectangle 47"/>
            <p:cNvSpPr>
              <a:spLocks noChangeArrowheads="1"/>
            </p:cNvSpPr>
            <p:nvPr/>
          </p:nvSpPr>
          <p:spPr bwMode="auto">
            <a:xfrm>
              <a:off x="703" y="3566"/>
              <a:ext cx="1316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4593" name="Group 34"/>
            <p:cNvGrpSpPr>
              <a:grpSpLocks/>
            </p:cNvGrpSpPr>
            <p:nvPr/>
          </p:nvGrpSpPr>
          <p:grpSpPr bwMode="auto">
            <a:xfrm>
              <a:off x="794" y="3658"/>
              <a:ext cx="1089" cy="362"/>
              <a:chOff x="1519" y="2614"/>
              <a:chExt cx="1089" cy="362"/>
            </a:xfrm>
          </p:grpSpPr>
          <p:grpSp>
            <p:nvGrpSpPr>
              <p:cNvPr id="24594" name="Group 33"/>
              <p:cNvGrpSpPr>
                <a:grpSpLocks/>
              </p:cNvGrpSpPr>
              <p:nvPr/>
            </p:nvGrpSpPr>
            <p:grpSpPr bwMode="auto">
              <a:xfrm>
                <a:off x="2018" y="2614"/>
                <a:ext cx="590" cy="317"/>
                <a:chOff x="2018" y="2614"/>
                <a:chExt cx="590" cy="317"/>
              </a:xfrm>
            </p:grpSpPr>
            <p:sp>
              <p:nvSpPr>
                <p:cNvPr id="24596" name="Line 27"/>
                <p:cNvSpPr>
                  <a:spLocks noChangeShapeType="1"/>
                </p:cNvSpPr>
                <p:nvPr/>
              </p:nvSpPr>
              <p:spPr bwMode="auto">
                <a:xfrm>
                  <a:off x="2018" y="2795"/>
                  <a:ext cx="46" cy="136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064" y="2614"/>
                  <a:ext cx="45" cy="317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8" name="Line 30"/>
                <p:cNvSpPr>
                  <a:spLocks noChangeShapeType="1"/>
                </p:cNvSpPr>
                <p:nvPr/>
              </p:nvSpPr>
              <p:spPr bwMode="auto">
                <a:xfrm>
                  <a:off x="2109" y="2614"/>
                  <a:ext cx="499" cy="0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4595" name="Text Box 32"/>
              <p:cNvSpPr txBox="1">
                <a:spLocks noChangeArrowheads="1"/>
              </p:cNvSpPr>
              <p:nvPr/>
            </p:nvSpPr>
            <p:spPr bwMode="auto">
              <a:xfrm>
                <a:off x="1519" y="2649"/>
                <a:ext cx="10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v =    2gh</a:t>
                </a:r>
              </a:p>
            </p:txBody>
          </p:sp>
        </p:grpSp>
      </p:grpSp>
      <p:pic>
        <p:nvPicPr>
          <p:cNvPr id="14395" name="Picture 59" descr="2006-01-07_23-15-20-4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8082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4643438" y="836613"/>
            <a:ext cx="2592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Lembre-se: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95738" y="2324100"/>
            <a:ext cx="311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Trajetória retilínea.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3995738" y="3187700"/>
            <a:ext cx="221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É um MRUA.</a:t>
            </a: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3995738" y="2755900"/>
            <a:ext cx="298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Parte do repouso.</a:t>
            </a: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3995738" y="3619500"/>
            <a:ext cx="4729162" cy="457200"/>
            <a:chOff x="2517" y="2280"/>
            <a:chExt cx="2979" cy="288"/>
          </a:xfrm>
        </p:grpSpPr>
        <p:sp>
          <p:nvSpPr>
            <p:cNvPr id="24590" name="Text Box 66"/>
            <p:cNvSpPr txBox="1">
              <a:spLocks noChangeArrowheads="1"/>
            </p:cNvSpPr>
            <p:nvPr/>
          </p:nvSpPr>
          <p:spPr bwMode="auto">
            <a:xfrm>
              <a:off x="2517" y="2280"/>
              <a:ext cx="29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- Aceleração constante      a = g</a:t>
              </a:r>
            </a:p>
          </p:txBody>
        </p:sp>
        <p:sp>
          <p:nvSpPr>
            <p:cNvPr id="24591" name="Line 67"/>
            <p:cNvSpPr>
              <a:spLocks noChangeShapeType="1"/>
            </p:cNvSpPr>
            <p:nvPr/>
          </p:nvSpPr>
          <p:spPr bwMode="auto">
            <a:xfrm>
              <a:off x="4739" y="2432"/>
              <a:ext cx="18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3429000" y="4051300"/>
            <a:ext cx="5535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9900"/>
                </a:solidFill>
              </a:rPr>
              <a:t>Corpos que caem simultaneamente de uma mesma altura , tocam o solo no mesmo instante (independente de duas massas, seus volumes ou  sua formas).</a:t>
            </a: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3995738" y="1557338"/>
            <a:ext cx="489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Ocorre livres da resistência do 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8" grpId="0"/>
      <p:bldP spid="14399" grpId="0"/>
      <p:bldP spid="14400" grpId="0"/>
      <p:bldP spid="14401" grpId="0"/>
      <p:bldP spid="14404" grpId="0"/>
      <p:bldP spid="144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00175" y="3429000"/>
            <a:ext cx="1944688" cy="649288"/>
            <a:chOff x="882" y="2160"/>
            <a:chExt cx="1225" cy="409"/>
          </a:xfrm>
        </p:grpSpPr>
        <p:sp>
          <p:nvSpPr>
            <p:cNvPr id="25625" name="Rectangle 7"/>
            <p:cNvSpPr>
              <a:spLocks noChangeArrowheads="1"/>
            </p:cNvSpPr>
            <p:nvPr/>
          </p:nvSpPr>
          <p:spPr bwMode="auto">
            <a:xfrm>
              <a:off x="882" y="2160"/>
              <a:ext cx="1225" cy="40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5626" name="Text Box 6"/>
            <p:cNvSpPr txBox="1">
              <a:spLocks noChangeArrowheads="1"/>
            </p:cNvSpPr>
            <p:nvPr/>
          </p:nvSpPr>
          <p:spPr bwMode="auto">
            <a:xfrm>
              <a:off x="889" y="2196"/>
              <a:ext cx="11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 - gt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68375" y="4435475"/>
            <a:ext cx="3384550" cy="1009650"/>
            <a:chOff x="610" y="2794"/>
            <a:chExt cx="2132" cy="636"/>
          </a:xfrm>
        </p:grpSpPr>
        <p:sp>
          <p:nvSpPr>
            <p:cNvPr id="25619" name="Rectangle 14"/>
            <p:cNvSpPr>
              <a:spLocks noChangeArrowheads="1"/>
            </p:cNvSpPr>
            <p:nvPr/>
          </p:nvSpPr>
          <p:spPr bwMode="auto">
            <a:xfrm>
              <a:off x="610" y="2795"/>
              <a:ext cx="1905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610" y="2794"/>
              <a:ext cx="2132" cy="636"/>
              <a:chOff x="3424" y="2703"/>
              <a:chExt cx="2132" cy="636"/>
            </a:xfrm>
          </p:grpSpPr>
          <p:sp>
            <p:nvSpPr>
              <p:cNvPr id="25621" name="Text Box 10"/>
              <p:cNvSpPr txBox="1">
                <a:spLocks noChangeArrowheads="1"/>
              </p:cNvSpPr>
              <p:nvPr/>
            </p:nvSpPr>
            <p:spPr bwMode="auto">
              <a:xfrm>
                <a:off x="3424" y="2795"/>
                <a:ext cx="20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h = h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 + v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t  -</a:t>
                </a:r>
              </a:p>
            </p:txBody>
          </p:sp>
          <p:grpSp>
            <p:nvGrpSpPr>
              <p:cNvPr id="25622" name="Group 11"/>
              <p:cNvGrpSpPr>
                <a:grpSpLocks/>
              </p:cNvGrpSpPr>
              <p:nvPr/>
            </p:nvGrpSpPr>
            <p:grpSpPr bwMode="auto">
              <a:xfrm>
                <a:off x="4830" y="2703"/>
                <a:ext cx="726" cy="636"/>
                <a:chOff x="4604" y="1207"/>
                <a:chExt cx="726" cy="636"/>
              </a:xfrm>
            </p:grpSpPr>
            <p:sp>
              <p:nvSpPr>
                <p:cNvPr id="2562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604" y="1207"/>
                  <a:ext cx="726" cy="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15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gt</a:t>
                  </a:r>
                  <a:r>
                    <a:rPr lang="pt-BR" altLang="pt-BR" sz="2800" baseline="30000">
                      <a:solidFill>
                        <a:srgbClr val="EAFA1E"/>
                      </a:solidFill>
                    </a:rPr>
                    <a:t>2</a:t>
                  </a:r>
                  <a:endParaRPr lang="pt-BR" altLang="pt-BR" sz="2800">
                    <a:solidFill>
                      <a:srgbClr val="EAFA1E"/>
                    </a:solidFill>
                  </a:endParaRPr>
                </a:p>
                <a:p>
                  <a:pPr eaLnBrk="1" hangingPunct="1">
                    <a:spcBef>
                      <a:spcPct val="15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 2</a:t>
                  </a:r>
                </a:p>
              </p:txBody>
            </p:sp>
            <p:sp>
              <p:nvSpPr>
                <p:cNvPr id="25624" name="Line 13"/>
                <p:cNvSpPr>
                  <a:spLocks noChangeShapeType="1"/>
                </p:cNvSpPr>
                <p:nvPr/>
              </p:nvSpPr>
              <p:spPr bwMode="auto">
                <a:xfrm>
                  <a:off x="4649" y="1525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41400" y="5805488"/>
            <a:ext cx="3346450" cy="576262"/>
            <a:chOff x="656" y="3657"/>
            <a:chExt cx="2108" cy="363"/>
          </a:xfrm>
        </p:grpSpPr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656" y="3657"/>
              <a:ext cx="1724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5618" name="Text Box 16"/>
            <p:cNvSpPr txBox="1">
              <a:spLocks noChangeArrowheads="1"/>
            </p:cNvSpPr>
            <p:nvPr/>
          </p:nvSpPr>
          <p:spPr bwMode="auto">
            <a:xfrm>
              <a:off x="746" y="3693"/>
              <a:ext cx="20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 </a:t>
              </a:r>
              <a:r>
                <a:rPr lang="pt-BR" altLang="pt-BR" sz="2800">
                  <a:solidFill>
                    <a:srgbClr val="EAFA1E"/>
                  </a:solidFill>
                </a:rPr>
                <a:t>- 2g</a:t>
              </a: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h</a:t>
              </a:r>
            </a:p>
          </p:txBody>
        </p:sp>
      </p:grpSp>
      <p:pic>
        <p:nvPicPr>
          <p:cNvPr id="60434" name="Picture 18" descr="2006-01-07_23-13-37-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08050"/>
            <a:ext cx="24479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4787900" y="836613"/>
            <a:ext cx="2592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Lembre-se: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4140200" y="2179638"/>
            <a:ext cx="311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Trajetória retilínea.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4140200" y="34290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É um MRUV.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4140200" y="2678113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Na subida v &gt; 0 (considera-se positivo para cima).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140200" y="3860800"/>
            <a:ext cx="4830763" cy="457200"/>
            <a:chOff x="2608" y="2432"/>
            <a:chExt cx="3043" cy="288"/>
          </a:xfrm>
        </p:grpSpPr>
        <p:sp>
          <p:nvSpPr>
            <p:cNvPr id="25615" name="Text Box 27"/>
            <p:cNvSpPr txBox="1">
              <a:spLocks noChangeArrowheads="1"/>
            </p:cNvSpPr>
            <p:nvPr/>
          </p:nvSpPr>
          <p:spPr bwMode="auto">
            <a:xfrm>
              <a:off x="2608" y="2432"/>
              <a:ext cx="30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- Aceleração constante      a = -g</a:t>
              </a:r>
            </a:p>
          </p:txBody>
        </p:sp>
        <p:sp>
          <p:nvSpPr>
            <p:cNvPr id="25616" name="Line 28"/>
            <p:cNvSpPr>
              <a:spLocks noChangeShapeType="1"/>
            </p:cNvSpPr>
            <p:nvPr/>
          </p:nvSpPr>
          <p:spPr bwMode="auto">
            <a:xfrm>
              <a:off x="4830" y="2613"/>
              <a:ext cx="18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140200" y="4364038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CC00"/>
                </a:solidFill>
              </a:rPr>
              <a:t>- O tempo de subida é igual ao tempo de descida.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4140200" y="1412875"/>
            <a:ext cx="489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Ocorrem livres da resistência do ar.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4140200" y="5194300"/>
            <a:ext cx="43195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- Em um mesmo ponto da trajetória os módulos das velocidades na subida e na descida são iguais.</a:t>
            </a:r>
          </a:p>
        </p:txBody>
      </p:sp>
      <p:sp>
        <p:nvSpPr>
          <p:cNvPr id="25614" name="Text Box 33"/>
          <p:cNvSpPr txBox="1">
            <a:spLocks noChangeArrowheads="1"/>
          </p:cNvSpPr>
          <p:nvPr/>
        </p:nvSpPr>
        <p:spPr bwMode="auto">
          <a:xfrm>
            <a:off x="1979613" y="50800"/>
            <a:ext cx="496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  <a:latin typeface="Futura XBlk BT"/>
              </a:rPr>
              <a:t>Lançamento vertical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9" grpId="0"/>
      <p:bldP spid="60440" grpId="0"/>
      <p:bldP spid="60441" grpId="0"/>
      <p:bldP spid="60442" grpId="0"/>
      <p:bldP spid="60445" grpId="0"/>
      <p:bldP spid="60446" grpId="0"/>
      <p:bldP spid="604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84300" y="139700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Composição de movimentos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66725" y="98107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Futura Md BT"/>
              </a:rPr>
              <a:t>Princípio da independência dos movimentos simultâneos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23850" y="2058988"/>
            <a:ext cx="8636000" cy="122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  <a:latin typeface="Futura Md BT"/>
              </a:rPr>
              <a:t>"Se o móvel apresenta um movimento composto, cada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  <a:latin typeface="Futura Md BT"/>
              </a:rPr>
              <a:t>um dos movimentos componentes se realiza como  se 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  <a:latin typeface="Futura Md BT"/>
              </a:rPr>
              <a:t>demais não existissem."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827088" y="3341688"/>
            <a:ext cx="2884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Onde se aplica?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23850" y="3922713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2800" b="0" i="0"/>
              <a:t>O tempo de travessia de um barco em um rio não depende da velocidade da correnteza.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23850" y="5080000"/>
            <a:ext cx="85328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lang="pt-BR" altLang="pt-BR" sz="2800" b="0" i="0"/>
              <a:t>Quando um objeto é lançado horizontalmente no vácuo, o tempo de queda não depende da velocidade de lançamento.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 animBg="1"/>
      <p:bldP spid="51207" grpId="0"/>
      <p:bldP spid="51208" grpId="0"/>
      <p:bldP spid="512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384300" y="139700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Composição de movimentos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23850" y="765175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O tempo de travessia de um barco em um rio não depende da velocidade da correnteza.</a:t>
            </a:r>
          </a:p>
        </p:txBody>
      </p:sp>
      <p:grpSp>
        <p:nvGrpSpPr>
          <p:cNvPr id="27652" name="Group 31"/>
          <p:cNvGrpSpPr>
            <a:grpSpLocks/>
          </p:cNvGrpSpPr>
          <p:nvPr/>
        </p:nvGrpSpPr>
        <p:grpSpPr bwMode="auto">
          <a:xfrm>
            <a:off x="301625" y="1773238"/>
            <a:ext cx="8624888" cy="1335087"/>
            <a:chOff x="190" y="1284"/>
            <a:chExt cx="5433" cy="841"/>
          </a:xfrm>
        </p:grpSpPr>
        <p:sp>
          <p:nvSpPr>
            <p:cNvPr id="27656" name="AutoShape 9"/>
            <p:cNvSpPr>
              <a:spLocks noChangeArrowheads="1"/>
            </p:cNvSpPr>
            <p:nvPr/>
          </p:nvSpPr>
          <p:spPr bwMode="auto">
            <a:xfrm>
              <a:off x="249" y="1298"/>
              <a:ext cx="5307" cy="817"/>
            </a:xfrm>
            <a:prstGeom prst="parallelogram">
              <a:avLst>
                <a:gd name="adj" fmla="val 162393"/>
              </a:avLst>
            </a:prstGeom>
            <a:solidFill>
              <a:schemeClr val="hlink"/>
            </a:solidFill>
            <a:ln w="3810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7657" name="Line 10"/>
            <p:cNvSpPr>
              <a:spLocks noChangeShapeType="1"/>
            </p:cNvSpPr>
            <p:nvPr/>
          </p:nvSpPr>
          <p:spPr bwMode="auto">
            <a:xfrm>
              <a:off x="190" y="2115"/>
              <a:ext cx="4082" cy="0"/>
            </a:xfrm>
            <a:prstGeom prst="line">
              <a:avLst/>
            </a:prstGeom>
            <a:noFill/>
            <a:ln w="57150">
              <a:solidFill>
                <a:srgbClr val="070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8" name="Line 11"/>
            <p:cNvSpPr>
              <a:spLocks noChangeShapeType="1"/>
            </p:cNvSpPr>
            <p:nvPr/>
          </p:nvSpPr>
          <p:spPr bwMode="auto">
            <a:xfrm>
              <a:off x="1541" y="1284"/>
              <a:ext cx="4082" cy="0"/>
            </a:xfrm>
            <a:prstGeom prst="line">
              <a:avLst/>
            </a:prstGeom>
            <a:noFill/>
            <a:ln w="57150">
              <a:solidFill>
                <a:srgbClr val="070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7659" name="Group 24"/>
            <p:cNvGrpSpPr>
              <a:grpSpLocks/>
            </p:cNvGrpSpPr>
            <p:nvPr/>
          </p:nvGrpSpPr>
          <p:grpSpPr bwMode="auto">
            <a:xfrm>
              <a:off x="1610" y="1842"/>
              <a:ext cx="363" cy="233"/>
              <a:chOff x="1474" y="3015"/>
              <a:chExt cx="816" cy="551"/>
            </a:xfrm>
          </p:grpSpPr>
          <p:sp>
            <p:nvSpPr>
              <p:cNvPr id="27664" name="AutoShape 19"/>
              <p:cNvSpPr>
                <a:spLocks noChangeArrowheads="1"/>
              </p:cNvSpPr>
              <p:nvPr/>
            </p:nvSpPr>
            <p:spPr bwMode="auto">
              <a:xfrm rot="-5400000">
                <a:off x="1675" y="3043"/>
                <a:ext cx="203" cy="210"/>
              </a:xfrm>
              <a:prstGeom prst="triangle">
                <a:avLst>
                  <a:gd name="adj" fmla="val 0"/>
                </a:avLst>
              </a:prstGeom>
              <a:solidFill>
                <a:srgbClr val="CC0000"/>
              </a:solidFill>
              <a:ln w="38100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27665" name="AutoShape 22"/>
              <p:cNvSpPr>
                <a:spLocks noChangeArrowheads="1"/>
              </p:cNvSpPr>
              <p:nvPr/>
            </p:nvSpPr>
            <p:spPr bwMode="auto">
              <a:xfrm>
                <a:off x="1474" y="3201"/>
                <a:ext cx="816" cy="365"/>
              </a:xfrm>
              <a:prstGeom prst="parallelogram">
                <a:avLst>
                  <a:gd name="adj" fmla="val 162186"/>
                </a:avLst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27666" name="Line 23"/>
              <p:cNvSpPr>
                <a:spLocks noChangeShapeType="1"/>
              </p:cNvSpPr>
              <p:nvPr/>
            </p:nvSpPr>
            <p:spPr bwMode="auto">
              <a:xfrm flipH="1" flipV="1">
                <a:off x="1882" y="3015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07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7660" name="Line 25"/>
            <p:cNvSpPr>
              <a:spLocks noChangeShapeType="1"/>
            </p:cNvSpPr>
            <p:nvPr/>
          </p:nvSpPr>
          <p:spPr bwMode="auto">
            <a:xfrm flipV="1">
              <a:off x="1945" y="1480"/>
              <a:ext cx="617" cy="42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1" name="Line 26"/>
            <p:cNvSpPr>
              <a:spLocks noChangeShapeType="1"/>
            </p:cNvSpPr>
            <p:nvPr/>
          </p:nvSpPr>
          <p:spPr bwMode="auto">
            <a:xfrm flipV="1">
              <a:off x="1881" y="2000"/>
              <a:ext cx="5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2" name="Rectangle 29"/>
            <p:cNvSpPr>
              <a:spLocks noChangeArrowheads="1"/>
            </p:cNvSpPr>
            <p:nvPr/>
          </p:nvSpPr>
          <p:spPr bwMode="auto">
            <a:xfrm>
              <a:off x="2489" y="1344"/>
              <a:ext cx="7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chemeClr val="bg2"/>
                  </a:solidFill>
                </a:rPr>
                <a:t>V</a:t>
              </a:r>
              <a:r>
                <a:rPr lang="pt-BR" altLang="pt-BR" sz="1800">
                  <a:solidFill>
                    <a:schemeClr val="bg2"/>
                  </a:solidFill>
                </a:rPr>
                <a:t>motor</a:t>
              </a:r>
            </a:p>
          </p:txBody>
        </p:sp>
        <p:sp>
          <p:nvSpPr>
            <p:cNvPr id="27663" name="Rectangle 30"/>
            <p:cNvSpPr>
              <a:spLocks noChangeArrowheads="1"/>
            </p:cNvSpPr>
            <p:nvPr/>
          </p:nvSpPr>
          <p:spPr bwMode="auto">
            <a:xfrm>
              <a:off x="2336" y="1798"/>
              <a:ext cx="14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FF00"/>
                  </a:solidFill>
                </a:rPr>
                <a:t>V</a:t>
              </a:r>
              <a:r>
                <a:rPr lang="pt-BR" altLang="pt-BR" sz="1600">
                  <a:solidFill>
                    <a:srgbClr val="FFFF00"/>
                  </a:solidFill>
                </a:rPr>
                <a:t>correnteza</a:t>
              </a:r>
            </a:p>
          </p:txBody>
        </p:sp>
      </p:grpSp>
      <p:sp>
        <p:nvSpPr>
          <p:cNvPr id="200736" name="Rectangle 32"/>
          <p:cNvSpPr>
            <a:spLocks noChangeArrowheads="1"/>
          </p:cNvSpPr>
          <p:nvPr/>
        </p:nvSpPr>
        <p:spPr bwMode="auto">
          <a:xfrm>
            <a:off x="250825" y="3095625"/>
            <a:ext cx="84248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Exemplo: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barco com velocidade própria de 4m/s atravessa um rio de 40m de largura e correnteza de 3m/s. Determinar o tempo de travessia e o deslocamento rio abaixo no final da travessia. </a:t>
            </a:r>
          </a:p>
        </p:txBody>
      </p:sp>
      <p:sp>
        <p:nvSpPr>
          <p:cNvPr id="200737" name="Rectangle 33"/>
          <p:cNvSpPr>
            <a:spLocks noChangeArrowheads="1"/>
          </p:cNvSpPr>
          <p:nvPr/>
        </p:nvSpPr>
        <p:spPr bwMode="auto">
          <a:xfrm>
            <a:off x="395288" y="5045075"/>
            <a:ext cx="3168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Tempo de travessia: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V=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2400">
                <a:solidFill>
                  <a:srgbClr val="FF9900"/>
                </a:solidFill>
                <a:latin typeface="Lucida Console" pitchFamily="49" charset="0"/>
              </a:rPr>
              <a:t>/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4 = 40/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= 10s</a:t>
            </a:r>
            <a:endParaRPr lang="el-GR" altLang="pt-BR" sz="2400">
              <a:solidFill>
                <a:srgbClr val="FF9900"/>
              </a:solidFill>
            </a:endParaRPr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4213225" y="5013325"/>
            <a:ext cx="4679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Deslocamento rio abaixo: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V=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2400">
                <a:solidFill>
                  <a:srgbClr val="FF9900"/>
                </a:solidFill>
                <a:latin typeface="Lucida Console" pitchFamily="49" charset="0"/>
              </a:rPr>
              <a:t>/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3.10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30m</a:t>
            </a:r>
            <a:endParaRPr lang="el-GR" altLang="pt-BR" sz="24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36" grpId="0"/>
      <p:bldP spid="200737" grpId="0"/>
      <p:bldP spid="2007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293938" y="44450"/>
            <a:ext cx="414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Md BT"/>
              </a:rPr>
              <a:t>Lançamento oblíquo</a:t>
            </a:r>
            <a:endParaRPr lang="pt-BR" altLang="pt-BR" sz="2400" b="0" i="0">
              <a:solidFill>
                <a:srgbClr val="070800"/>
              </a:solidFill>
              <a:latin typeface="Futura Md BT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98975" y="4700588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Projeção no eixo X: MRU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68313" y="4411663"/>
            <a:ext cx="358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Componente horizontal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971550" y="4924425"/>
            <a:ext cx="2449513" cy="592138"/>
            <a:chOff x="657" y="2876"/>
            <a:chExt cx="1543" cy="373"/>
          </a:xfrm>
        </p:grpSpPr>
        <p:sp>
          <p:nvSpPr>
            <p:cNvPr id="28684" name="Rectangle 60"/>
            <p:cNvSpPr>
              <a:spLocks noChangeArrowheads="1"/>
            </p:cNvSpPr>
            <p:nvPr/>
          </p:nvSpPr>
          <p:spPr bwMode="auto">
            <a:xfrm>
              <a:off x="657" y="2886"/>
              <a:ext cx="1543" cy="363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8685" name="Text Box 35"/>
            <p:cNvSpPr txBox="1">
              <a:spLocks noChangeArrowheads="1"/>
            </p:cNvSpPr>
            <p:nvPr/>
          </p:nvSpPr>
          <p:spPr bwMode="auto">
            <a:xfrm>
              <a:off x="703" y="2876"/>
              <a:ext cx="14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x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.cos</a:t>
              </a:r>
              <a:r>
                <a:rPr lang="ru-RU" altLang="pt-BR" sz="2800">
                  <a:solidFill>
                    <a:srgbClr val="EAFA1E"/>
                  </a:solidFill>
                  <a:cs typeface="Arial" pitchFamily="34" charset="0"/>
                </a:rPr>
                <a:t>Ө</a:t>
              </a:r>
            </a:p>
          </p:txBody>
        </p:sp>
      </p:grp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39750" y="5564188"/>
            <a:ext cx="319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Componente vertical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971550" y="6092825"/>
            <a:ext cx="2736850" cy="576263"/>
            <a:chOff x="657" y="3612"/>
            <a:chExt cx="1724" cy="363"/>
          </a:xfrm>
        </p:grpSpPr>
        <p:sp>
          <p:nvSpPr>
            <p:cNvPr id="28682" name="Rectangle 61"/>
            <p:cNvSpPr>
              <a:spLocks noChangeArrowheads="1"/>
            </p:cNvSpPr>
            <p:nvPr/>
          </p:nvSpPr>
          <p:spPr bwMode="auto">
            <a:xfrm>
              <a:off x="657" y="3612"/>
              <a:ext cx="1679" cy="363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8683" name="Text Box 39"/>
            <p:cNvSpPr txBox="1">
              <a:spLocks noChangeArrowheads="1"/>
            </p:cNvSpPr>
            <p:nvPr/>
          </p:nvSpPr>
          <p:spPr bwMode="auto">
            <a:xfrm>
              <a:off x="740" y="3612"/>
              <a:ext cx="16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0y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.sen</a:t>
              </a:r>
              <a:r>
                <a:rPr lang="ru-RU" altLang="pt-BR" sz="2800">
                  <a:solidFill>
                    <a:srgbClr val="EAFA1E"/>
                  </a:solidFill>
                  <a:cs typeface="Arial" pitchFamily="34" charset="0"/>
                </a:rPr>
                <a:t>Ө</a:t>
              </a:r>
            </a:p>
          </p:txBody>
        </p:sp>
      </p:grpSp>
      <p:pic>
        <p:nvPicPr>
          <p:cNvPr id="22584" name="Picture 56" descr="2006-01-07_23-21-58-9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84213"/>
            <a:ext cx="806608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4500563" y="5419725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Projeção no eixo y: MRUV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62" grpId="0"/>
      <p:bldP spid="22565" grpId="0"/>
      <p:bldP spid="225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07950" y="574675"/>
            <a:ext cx="88201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 Determine: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b="0" i="0"/>
              <a:t>o tempo total do móvel no 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b="0" i="0"/>
              <a:t>o alcance do objeto.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b="0" i="0"/>
              <a:t>a máxima altura atingida pelo objeto.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184150" y="4643438"/>
            <a:ext cx="37449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Decomposição: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</a:t>
            </a:r>
            <a:r>
              <a:rPr lang="pt-BR" altLang="pt-BR" sz="2400" b="0" baseline="-25000">
                <a:solidFill>
                  <a:srgbClr val="FF9900"/>
                </a:solidFill>
              </a:rPr>
              <a:t>x</a:t>
            </a:r>
            <a:r>
              <a:rPr lang="pt-BR" altLang="pt-BR" sz="2400" b="0">
                <a:solidFill>
                  <a:srgbClr val="FF9900"/>
                </a:solidFill>
              </a:rPr>
              <a:t>= V.cos</a:t>
            </a:r>
            <a:r>
              <a:rPr lang="el-GR" altLang="pt-BR" sz="2400" b="0">
                <a:solidFill>
                  <a:srgbClr val="FF9900"/>
                </a:solidFill>
                <a:cs typeface="Arial" pitchFamily="34" charset="0"/>
              </a:rPr>
              <a:t>θ</a:t>
            </a:r>
            <a:r>
              <a:rPr lang="pt-BR" altLang="pt-BR" sz="2400" b="0">
                <a:solidFill>
                  <a:srgbClr val="FF9900"/>
                </a:solidFill>
                <a:cs typeface="Arial" pitchFamily="34" charset="0"/>
              </a:rPr>
              <a:t> = 10.cos30º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Vx=10.0,8 =8m/s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Vy=V.sen</a:t>
            </a:r>
            <a:r>
              <a:rPr lang="el-GR" altLang="pt-BR" sz="2400" b="0">
                <a:solidFill>
                  <a:srgbClr val="FF9900"/>
                </a:solidFill>
              </a:rPr>
              <a:t>θ</a:t>
            </a:r>
            <a:r>
              <a:rPr lang="pt-BR" altLang="pt-BR" sz="2400" b="0">
                <a:solidFill>
                  <a:srgbClr val="FF9900"/>
                </a:solidFill>
              </a:rPr>
              <a:t> = 10.sen30º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10.0,5 =5m/s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1000125" y="2714625"/>
            <a:ext cx="7532688" cy="2376488"/>
            <a:chOff x="1000100" y="2714620"/>
            <a:chExt cx="7532713" cy="2376488"/>
          </a:xfrm>
        </p:grpSpPr>
        <p:grpSp>
          <p:nvGrpSpPr>
            <p:cNvPr id="29702" name="Group 13"/>
            <p:cNvGrpSpPr>
              <a:grpSpLocks/>
            </p:cNvGrpSpPr>
            <p:nvPr/>
          </p:nvGrpSpPr>
          <p:grpSpPr bwMode="auto">
            <a:xfrm>
              <a:off x="1403350" y="2714620"/>
              <a:ext cx="7129463" cy="2376488"/>
              <a:chOff x="884" y="3022"/>
              <a:chExt cx="4491" cy="1497"/>
            </a:xfrm>
          </p:grpSpPr>
          <p:sp>
            <p:nvSpPr>
              <p:cNvPr id="29708" name="Line 8"/>
              <p:cNvSpPr>
                <a:spLocks noChangeShapeType="1"/>
              </p:cNvSpPr>
              <p:nvPr/>
            </p:nvSpPr>
            <p:spPr bwMode="auto">
              <a:xfrm>
                <a:off x="884" y="3838"/>
                <a:ext cx="44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9" name="Arc 9"/>
              <p:cNvSpPr>
                <a:spLocks/>
              </p:cNvSpPr>
              <p:nvPr/>
            </p:nvSpPr>
            <p:spPr bwMode="auto">
              <a:xfrm rot="5400000" flipH="1" flipV="1">
                <a:off x="2636" y="2108"/>
                <a:ext cx="1366" cy="3456"/>
              </a:xfrm>
              <a:custGeom>
                <a:avLst/>
                <a:gdLst>
                  <a:gd name="T0" fmla="*/ 0 w 21600"/>
                  <a:gd name="T1" fmla="*/ 0 h 36816"/>
                  <a:gd name="T2" fmla="*/ 0 w 21600"/>
                  <a:gd name="T3" fmla="*/ 0 h 36816"/>
                  <a:gd name="T4" fmla="*/ 0 w 21600"/>
                  <a:gd name="T5" fmla="*/ 0 h 3681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816"/>
                  <a:gd name="T11" fmla="*/ 21600 w 21600"/>
                  <a:gd name="T12" fmla="*/ 36816 h 36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816" fill="none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</a:path>
                  <a:path w="21600" h="36816" stroke="0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  <a:lnTo>
                      <a:pt x="0" y="18385"/>
                    </a:lnTo>
                    <a:lnTo>
                      <a:pt x="11338" y="-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0" name="Line 10"/>
              <p:cNvSpPr>
                <a:spLocks noChangeShapeType="1"/>
              </p:cNvSpPr>
              <p:nvPr/>
            </p:nvSpPr>
            <p:spPr bwMode="auto">
              <a:xfrm flipV="1">
                <a:off x="1554" y="3294"/>
                <a:ext cx="531" cy="5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1" name="Rectangle 11"/>
              <p:cNvSpPr>
                <a:spLocks noChangeArrowheads="1"/>
              </p:cNvSpPr>
              <p:nvPr/>
            </p:nvSpPr>
            <p:spPr bwMode="auto">
              <a:xfrm>
                <a:off x="1662" y="3598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FF9900"/>
                    </a:solidFill>
                  </a:rPr>
                  <a:t>30º</a:t>
                </a:r>
                <a:endParaRPr lang="el-GR" altLang="pt-BR" sz="24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9712" name="Rectangle 12"/>
              <p:cNvSpPr>
                <a:spLocks noChangeArrowheads="1"/>
              </p:cNvSpPr>
              <p:nvPr/>
            </p:nvSpPr>
            <p:spPr bwMode="auto">
              <a:xfrm>
                <a:off x="1655" y="3022"/>
                <a:ext cx="11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>
                    <a:solidFill>
                      <a:srgbClr val="CC0000"/>
                    </a:solidFill>
                  </a:rPr>
                  <a:t>Vo=10m/s</a:t>
                </a:r>
                <a:endParaRPr lang="el-GR" altLang="pt-BR" sz="240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703" name="Grupo 14"/>
            <p:cNvGrpSpPr>
              <a:grpSpLocks/>
            </p:cNvGrpSpPr>
            <p:nvPr/>
          </p:nvGrpSpPr>
          <p:grpSpPr bwMode="auto">
            <a:xfrm>
              <a:off x="1000100" y="3186114"/>
              <a:ext cx="2997225" cy="1314456"/>
              <a:chOff x="1000100" y="3186114"/>
              <a:chExt cx="2997225" cy="1314456"/>
            </a:xfrm>
          </p:grpSpPr>
          <p:sp>
            <p:nvSpPr>
              <p:cNvPr id="29704" name="Line 14"/>
              <p:cNvSpPr>
                <a:spLocks noChangeShapeType="1"/>
              </p:cNvSpPr>
              <p:nvPr/>
            </p:nvSpPr>
            <p:spPr bwMode="auto">
              <a:xfrm flipV="1">
                <a:off x="2428860" y="3214686"/>
                <a:ext cx="0" cy="7921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5" name="Line 15"/>
              <p:cNvSpPr>
                <a:spLocks noChangeShapeType="1"/>
              </p:cNvSpPr>
              <p:nvPr/>
            </p:nvSpPr>
            <p:spPr bwMode="auto">
              <a:xfrm flipV="1">
                <a:off x="2428860" y="4006848"/>
                <a:ext cx="79216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6" name="Rectangle 16"/>
              <p:cNvSpPr>
                <a:spLocks noChangeArrowheads="1"/>
              </p:cNvSpPr>
              <p:nvPr/>
            </p:nvSpPr>
            <p:spPr bwMode="auto">
              <a:xfrm>
                <a:off x="2555875" y="4043370"/>
                <a:ext cx="14414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>
                    <a:solidFill>
                      <a:srgbClr val="FFFF00"/>
                    </a:solidFill>
                  </a:rPr>
                  <a:t>V</a:t>
                </a:r>
                <a:r>
                  <a:rPr lang="pt-BR" altLang="pt-BR" sz="2400" baseline="-25000">
                    <a:solidFill>
                      <a:srgbClr val="FFFF00"/>
                    </a:solidFill>
                  </a:rPr>
                  <a:t>x</a:t>
                </a:r>
                <a:r>
                  <a:rPr lang="pt-BR" altLang="pt-BR" sz="2400">
                    <a:solidFill>
                      <a:srgbClr val="FFFF00"/>
                    </a:solidFill>
                  </a:rPr>
                  <a:t>=8m/s</a:t>
                </a:r>
                <a:endParaRPr lang="el-GR" altLang="pt-BR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9707" name="Rectangle 17"/>
              <p:cNvSpPr>
                <a:spLocks noChangeArrowheads="1"/>
              </p:cNvSpPr>
              <p:nvPr/>
            </p:nvSpPr>
            <p:spPr bwMode="auto">
              <a:xfrm>
                <a:off x="1000100" y="3186114"/>
                <a:ext cx="14414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>
                    <a:solidFill>
                      <a:srgbClr val="FFFF00"/>
                    </a:solidFill>
                  </a:rPr>
                  <a:t>V</a:t>
                </a:r>
                <a:r>
                  <a:rPr lang="pt-BR" altLang="pt-BR" sz="2400" baseline="-25000">
                    <a:solidFill>
                      <a:srgbClr val="FFFF00"/>
                    </a:solidFill>
                  </a:rPr>
                  <a:t>x</a:t>
                </a:r>
                <a:r>
                  <a:rPr lang="pt-BR" altLang="pt-BR" sz="2400">
                    <a:solidFill>
                      <a:srgbClr val="FFFF00"/>
                    </a:solidFill>
                  </a:rPr>
                  <a:t>=5m/s</a:t>
                </a:r>
                <a:endParaRPr lang="el-GR" altLang="pt-BR" sz="2400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  <p:bldP spid="2037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107950" y="765175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a) Determine o tempo total do móvel no ar 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539750" y="3589338"/>
            <a:ext cx="54721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Solução: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a) </a:t>
            </a:r>
            <a:r>
              <a:rPr lang="pt-BR" altLang="pt-BR" sz="2400" b="0" u="sng">
                <a:solidFill>
                  <a:srgbClr val="FF9900"/>
                </a:solidFill>
              </a:rPr>
              <a:t>Tempo de subida: Eixo y (MRUV)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 = v</a:t>
            </a:r>
            <a:r>
              <a:rPr lang="pt-BR" altLang="pt-BR" sz="2400" b="0" baseline="-25000">
                <a:solidFill>
                  <a:srgbClr val="FF9900"/>
                </a:solidFill>
              </a:rPr>
              <a:t>o</a:t>
            </a:r>
            <a:r>
              <a:rPr lang="pt-BR" altLang="pt-BR" sz="2400" b="0">
                <a:solidFill>
                  <a:srgbClr val="FF9900"/>
                </a:solidFill>
              </a:rPr>
              <a:t>+a.t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</a:t>
            </a:r>
            <a:r>
              <a:rPr lang="pt-BR" altLang="pt-BR" sz="2400" b="0" baseline="-25000">
                <a:solidFill>
                  <a:srgbClr val="FF9900"/>
                </a:solidFill>
              </a:rPr>
              <a:t>x</a:t>
            </a:r>
            <a:r>
              <a:rPr lang="pt-BR" altLang="pt-BR" sz="2400" b="0">
                <a:solidFill>
                  <a:srgbClr val="FF9900"/>
                </a:solidFill>
              </a:rPr>
              <a:t> = v</a:t>
            </a:r>
            <a:r>
              <a:rPr lang="pt-BR" altLang="pt-BR" sz="2400" b="0" baseline="-25000">
                <a:solidFill>
                  <a:srgbClr val="FF9900"/>
                </a:solidFill>
              </a:rPr>
              <a:t>ox</a:t>
            </a:r>
            <a:r>
              <a:rPr lang="pt-BR" altLang="pt-BR" sz="2400" b="0">
                <a:solidFill>
                  <a:srgbClr val="FF9900"/>
                </a:solidFill>
              </a:rPr>
              <a:t>- g.t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0 = 15 – 10.t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 = 1,5s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Tempo total: o dobro do tempo de subida: t = 3s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6215063" y="2133600"/>
            <a:ext cx="3286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Decomposição: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FFFF00"/>
                </a:solidFill>
              </a:rPr>
              <a:t>(já calculado)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 = 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5m/s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1"/>
          <p:cNvGrpSpPr>
            <a:grpSpLocks/>
          </p:cNvGrpSpPr>
          <p:nvPr/>
        </p:nvGrpSpPr>
        <p:grpSpPr bwMode="auto">
          <a:xfrm>
            <a:off x="0" y="2287588"/>
            <a:ext cx="5761038" cy="1855787"/>
            <a:chOff x="0" y="2316163"/>
            <a:chExt cx="5761038" cy="1855787"/>
          </a:xfrm>
        </p:grpSpPr>
        <p:sp>
          <p:nvSpPr>
            <p:cNvPr id="30727" name="Line 22"/>
            <p:cNvSpPr>
              <a:spLocks noChangeShapeType="1"/>
            </p:cNvSpPr>
            <p:nvPr/>
          </p:nvSpPr>
          <p:spPr bwMode="auto">
            <a:xfrm>
              <a:off x="0" y="3352800"/>
              <a:ext cx="57610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8" name="Arc 23"/>
            <p:cNvSpPr>
              <a:spLocks/>
            </p:cNvSpPr>
            <p:nvPr/>
          </p:nvSpPr>
          <p:spPr bwMode="auto">
            <a:xfrm rot="5400000" flipH="1" flipV="1">
              <a:off x="2301875" y="1133475"/>
              <a:ext cx="1643062" cy="4433888"/>
            </a:xfrm>
            <a:custGeom>
              <a:avLst/>
              <a:gdLst>
                <a:gd name="T0" fmla="*/ 0 w 21600"/>
                <a:gd name="T1" fmla="*/ 0 h 36816"/>
                <a:gd name="T2" fmla="*/ 0 w 21600"/>
                <a:gd name="T3" fmla="*/ 0 h 36816"/>
                <a:gd name="T4" fmla="*/ 0 w 21600"/>
                <a:gd name="T5" fmla="*/ 0 h 36816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816"/>
                <a:gd name="T11" fmla="*/ 21600 w 21600"/>
                <a:gd name="T12" fmla="*/ 36816 h 36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816" fill="none" extrusionOk="0">
                  <a:moveTo>
                    <a:pt x="11338" y="-1"/>
                  </a:moveTo>
                  <a:cubicBezTo>
                    <a:pt x="17716" y="3933"/>
                    <a:pt x="21600" y="10891"/>
                    <a:pt x="21600" y="18385"/>
                  </a:cubicBezTo>
                  <a:cubicBezTo>
                    <a:pt x="21600" y="25909"/>
                    <a:pt x="17683" y="32892"/>
                    <a:pt x="11263" y="36816"/>
                  </a:cubicBezTo>
                </a:path>
                <a:path w="21600" h="36816" stroke="0" extrusionOk="0">
                  <a:moveTo>
                    <a:pt x="11338" y="-1"/>
                  </a:moveTo>
                  <a:cubicBezTo>
                    <a:pt x="17716" y="3933"/>
                    <a:pt x="21600" y="10891"/>
                    <a:pt x="21600" y="18385"/>
                  </a:cubicBezTo>
                  <a:cubicBezTo>
                    <a:pt x="21600" y="25909"/>
                    <a:pt x="17683" y="32892"/>
                    <a:pt x="11263" y="36816"/>
                  </a:cubicBezTo>
                  <a:lnTo>
                    <a:pt x="0" y="18385"/>
                  </a:lnTo>
                  <a:lnTo>
                    <a:pt x="11338" y="-1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9" name="Line 24"/>
            <p:cNvSpPr>
              <a:spLocks noChangeShapeType="1"/>
            </p:cNvSpPr>
            <p:nvPr/>
          </p:nvSpPr>
          <p:spPr bwMode="auto">
            <a:xfrm flipV="1">
              <a:off x="858838" y="2698750"/>
              <a:ext cx="681038" cy="65405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0" name="Rectangle 25"/>
            <p:cNvSpPr>
              <a:spLocks noChangeArrowheads="1"/>
            </p:cNvSpPr>
            <p:nvPr/>
          </p:nvSpPr>
          <p:spPr bwMode="auto">
            <a:xfrm>
              <a:off x="998538" y="3038475"/>
              <a:ext cx="693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>
                  <a:solidFill>
                    <a:srgbClr val="FF9900"/>
                  </a:solidFill>
                </a:rPr>
                <a:t>30º</a:t>
              </a:r>
              <a:endParaRPr lang="el-GR" altLang="pt-BR" sz="2000" b="0">
                <a:solidFill>
                  <a:srgbClr val="FF9900"/>
                </a:solidFill>
              </a:endParaRPr>
            </a:p>
          </p:txBody>
        </p:sp>
        <p:sp>
          <p:nvSpPr>
            <p:cNvPr id="30731" name="Rectangle 26"/>
            <p:cNvSpPr>
              <a:spLocks noChangeArrowheads="1"/>
            </p:cNvSpPr>
            <p:nvPr/>
          </p:nvSpPr>
          <p:spPr bwMode="auto">
            <a:xfrm>
              <a:off x="611188" y="2316163"/>
              <a:ext cx="1638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>
                  <a:solidFill>
                    <a:srgbClr val="CC0000"/>
                  </a:solidFill>
                </a:rPr>
                <a:t>Vo=10m/s</a:t>
              </a:r>
              <a:endParaRPr lang="el-GR" altLang="pt-BR" sz="2400" b="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69" grpId="0"/>
      <p:bldP spid="2027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950" y="939800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b) Determine o alcance do objeto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6227763" y="2166938"/>
            <a:ext cx="2916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Já calculado: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 = 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5m/s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</a:t>
            </a:r>
            <a:r>
              <a:rPr lang="pt-BR" altLang="pt-BR" sz="2400" b="0" baseline="-18000">
                <a:solidFill>
                  <a:srgbClr val="FF9900"/>
                </a:solidFill>
              </a:rPr>
              <a:t>Total</a:t>
            </a:r>
            <a:r>
              <a:rPr lang="pt-BR" altLang="pt-BR" sz="2400" b="0">
                <a:solidFill>
                  <a:srgbClr val="FF9900"/>
                </a:solidFill>
              </a:rPr>
              <a:t> = 3s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95288" y="4972050"/>
            <a:ext cx="7921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b) </a:t>
            </a:r>
            <a:r>
              <a:rPr lang="pt-BR" altLang="pt-BR" sz="2400" b="0" u="sng">
                <a:solidFill>
                  <a:srgbClr val="FF9900"/>
                </a:solidFill>
              </a:rPr>
              <a:t>Alcance: Eixo x (MRU)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 b="0">
                <a:solidFill>
                  <a:srgbClr val="FF9900"/>
                </a:solidFill>
              </a:rPr>
              <a:t>Δ</a:t>
            </a:r>
            <a:r>
              <a:rPr lang="pt-BR" altLang="pt-BR" sz="2400" b="0">
                <a:solidFill>
                  <a:srgbClr val="FF9900"/>
                </a:solidFill>
              </a:rPr>
              <a:t>S = v.</a:t>
            </a:r>
            <a:r>
              <a:rPr lang="el-GR" altLang="pt-BR" sz="2400" b="0">
                <a:solidFill>
                  <a:srgbClr val="FF9900"/>
                </a:solidFill>
              </a:rPr>
              <a:t>Δ</a:t>
            </a:r>
            <a:r>
              <a:rPr lang="pt-BR" altLang="pt-BR" sz="2400" b="0">
                <a:solidFill>
                  <a:srgbClr val="FF9900"/>
                </a:solidFill>
              </a:rPr>
              <a:t>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A = 8.3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A = 24m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0" y="2489200"/>
            <a:ext cx="5761038" cy="2154238"/>
            <a:chOff x="0" y="2432050"/>
            <a:chExt cx="5761038" cy="2154238"/>
          </a:xfrm>
        </p:grpSpPr>
        <p:grpSp>
          <p:nvGrpSpPr>
            <p:cNvPr id="31751" name="Group 8"/>
            <p:cNvGrpSpPr>
              <a:grpSpLocks/>
            </p:cNvGrpSpPr>
            <p:nvPr/>
          </p:nvGrpSpPr>
          <p:grpSpPr bwMode="auto">
            <a:xfrm>
              <a:off x="0" y="2432050"/>
              <a:ext cx="5761038" cy="2154238"/>
              <a:chOff x="0" y="1481"/>
              <a:chExt cx="3629" cy="1147"/>
            </a:xfrm>
          </p:grpSpPr>
          <p:sp>
            <p:nvSpPr>
              <p:cNvPr id="31756" name="Line 9"/>
              <p:cNvSpPr>
                <a:spLocks noChangeShapeType="1"/>
              </p:cNvSpPr>
              <p:nvPr/>
            </p:nvSpPr>
            <p:spPr bwMode="auto">
              <a:xfrm>
                <a:off x="0" y="2112"/>
                <a:ext cx="36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57" name="Arc 10"/>
              <p:cNvSpPr>
                <a:spLocks/>
              </p:cNvSpPr>
              <p:nvPr/>
            </p:nvSpPr>
            <p:spPr bwMode="auto">
              <a:xfrm rot="5400000" flipH="1" flipV="1">
                <a:off x="1450" y="714"/>
                <a:ext cx="1035" cy="2793"/>
              </a:xfrm>
              <a:custGeom>
                <a:avLst/>
                <a:gdLst>
                  <a:gd name="T0" fmla="*/ 0 w 21600"/>
                  <a:gd name="T1" fmla="*/ 0 h 36816"/>
                  <a:gd name="T2" fmla="*/ 0 w 21600"/>
                  <a:gd name="T3" fmla="*/ 0 h 36816"/>
                  <a:gd name="T4" fmla="*/ 0 w 21600"/>
                  <a:gd name="T5" fmla="*/ 0 h 3681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816"/>
                  <a:gd name="T11" fmla="*/ 21600 w 21600"/>
                  <a:gd name="T12" fmla="*/ 36816 h 36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816" fill="none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</a:path>
                  <a:path w="21600" h="36816" stroke="0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  <a:lnTo>
                      <a:pt x="0" y="18385"/>
                    </a:lnTo>
                    <a:lnTo>
                      <a:pt x="11338" y="-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58" name="Line 11"/>
              <p:cNvSpPr>
                <a:spLocks noChangeShapeType="1"/>
              </p:cNvSpPr>
              <p:nvPr/>
            </p:nvSpPr>
            <p:spPr bwMode="auto">
              <a:xfrm flipV="1">
                <a:off x="541" y="1700"/>
                <a:ext cx="429" cy="41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59" name="Rectangle 12"/>
              <p:cNvSpPr>
                <a:spLocks noChangeArrowheads="1"/>
              </p:cNvSpPr>
              <p:nvPr/>
            </p:nvSpPr>
            <p:spPr bwMode="auto">
              <a:xfrm>
                <a:off x="629" y="1933"/>
                <a:ext cx="4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 b="0">
                    <a:solidFill>
                      <a:srgbClr val="FF9900"/>
                    </a:solidFill>
                  </a:rPr>
                  <a:t>30º</a:t>
                </a:r>
                <a:endParaRPr lang="el-GR" altLang="pt-BR" sz="20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31760" name="Rectangle 13"/>
              <p:cNvSpPr>
                <a:spLocks noChangeArrowheads="1"/>
              </p:cNvSpPr>
              <p:nvPr/>
            </p:nvSpPr>
            <p:spPr bwMode="auto">
              <a:xfrm>
                <a:off x="385" y="1481"/>
                <a:ext cx="103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CC0000"/>
                    </a:solidFill>
                  </a:rPr>
                  <a:t>Vo=10m/s</a:t>
                </a:r>
                <a:endParaRPr lang="el-GR" altLang="pt-BR" sz="2400" b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31752" name="Line 14"/>
            <p:cNvSpPr>
              <a:spLocks noChangeShapeType="1"/>
            </p:cNvSpPr>
            <p:nvPr/>
          </p:nvSpPr>
          <p:spPr bwMode="auto">
            <a:xfrm>
              <a:off x="849313" y="3644900"/>
              <a:ext cx="64928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3" name="Line 15"/>
            <p:cNvSpPr>
              <a:spLocks noChangeShapeType="1"/>
            </p:cNvSpPr>
            <p:nvPr/>
          </p:nvSpPr>
          <p:spPr bwMode="auto">
            <a:xfrm flipV="1">
              <a:off x="860425" y="4221163"/>
              <a:ext cx="4516438" cy="0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4" name="Rectangle 16"/>
            <p:cNvSpPr>
              <a:spLocks noChangeArrowheads="1"/>
            </p:cNvSpPr>
            <p:nvPr/>
          </p:nvSpPr>
          <p:spPr bwMode="auto">
            <a:xfrm>
              <a:off x="2938463" y="3835400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33CCFF"/>
                  </a:solidFill>
                </a:rPr>
                <a:t>A</a:t>
              </a:r>
              <a:endParaRPr lang="el-GR" altLang="pt-BR" sz="2400">
                <a:solidFill>
                  <a:srgbClr val="33CCFF"/>
                </a:solidFill>
              </a:endParaRPr>
            </a:p>
          </p:txBody>
        </p:sp>
        <p:sp>
          <p:nvSpPr>
            <p:cNvPr id="31755" name="Rectangle 17"/>
            <p:cNvSpPr>
              <a:spLocks noChangeArrowheads="1"/>
            </p:cNvSpPr>
            <p:nvPr/>
          </p:nvSpPr>
          <p:spPr bwMode="auto">
            <a:xfrm>
              <a:off x="755650" y="3692525"/>
              <a:ext cx="15128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>
                  <a:solidFill>
                    <a:srgbClr val="FFFF00"/>
                  </a:solidFill>
                </a:rPr>
                <a:t>V</a:t>
              </a:r>
              <a:r>
                <a:rPr lang="pt-BR" altLang="pt-BR" sz="2400" b="0" baseline="-25000">
                  <a:solidFill>
                    <a:srgbClr val="FFFF00"/>
                  </a:solidFill>
                </a:rPr>
                <a:t>x</a:t>
              </a:r>
              <a:r>
                <a:rPr lang="pt-BR" altLang="pt-BR" sz="2400" b="0">
                  <a:solidFill>
                    <a:srgbClr val="FFFF00"/>
                  </a:solidFill>
                </a:rPr>
                <a:t>=8m/s</a:t>
              </a:r>
              <a:endParaRPr lang="el-GR" altLang="pt-BR" sz="2400" b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"/>
          <p:cNvSpPr txBox="1">
            <a:spLocks noChangeArrowheads="1"/>
          </p:cNvSpPr>
          <p:nvPr/>
        </p:nvSpPr>
        <p:spPr bwMode="auto">
          <a:xfrm>
            <a:off x="2143125" y="285750"/>
            <a:ext cx="4814888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070800"/>
                </a:solidFill>
                <a:latin typeface="Arial" charset="0"/>
              </a:rPr>
              <a:t>Cinemática - Vetor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99695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Soma de vetores</a:t>
            </a:r>
            <a:endParaRPr lang="pt-BR" altLang="pt-BR" sz="3600" b="0" i="0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85750" y="1571625"/>
            <a:ext cx="8501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Aplica-se a soma vetorial quando se deseja saber o efeito da ação de duas ou mais grandezas vetoriais que atua num mesmo corpo.  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214313" y="3803650"/>
            <a:ext cx="8501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Assim  imagine que duas forças F</a:t>
            </a:r>
            <a:r>
              <a:rPr lang="pt-BR" altLang="pt-BR" b="0" i="0" baseline="-25000"/>
              <a:t>1</a:t>
            </a:r>
            <a:r>
              <a:rPr lang="pt-BR" altLang="pt-BR" b="0" i="0"/>
              <a:t> e F</a:t>
            </a:r>
            <a:r>
              <a:rPr lang="pt-BR" altLang="pt-BR" b="0" i="0" baseline="-25000"/>
              <a:t>2 </a:t>
            </a:r>
            <a:r>
              <a:rPr lang="pt-BR" altLang="pt-BR" b="0" i="0"/>
              <a:t> atuem num mesmo corpo. Como deveria ser uma força (dita resultante) que atuando  sozinha  nesse corpo causasse o mesmo efeito das outras duas agindo  juntas?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107950" y="939800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c) Determine a máxima altura atingida pelo objeto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95288" y="4314825"/>
            <a:ext cx="84248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c) </a:t>
            </a:r>
            <a:r>
              <a:rPr lang="pt-BR" altLang="pt-BR" sz="2400" b="0" u="sng">
                <a:solidFill>
                  <a:srgbClr val="FF9900"/>
                </a:solidFill>
              </a:rPr>
              <a:t>Máxima altura: Eixo y (MRUV)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v² = v</a:t>
            </a:r>
            <a:r>
              <a:rPr lang="pt-BR" altLang="pt-BR" sz="2400" b="0" baseline="-25000">
                <a:solidFill>
                  <a:srgbClr val="FF9900"/>
                </a:solidFill>
              </a:rPr>
              <a:t>o</a:t>
            </a:r>
            <a:r>
              <a:rPr lang="pt-BR" altLang="pt-BR" sz="2400" b="0">
                <a:solidFill>
                  <a:srgbClr val="FF9900"/>
                </a:solidFill>
              </a:rPr>
              <a:t>² + 2.g.H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</a:t>
            </a:r>
            <a:r>
              <a:rPr lang="pt-BR" altLang="pt-BR" sz="2400" b="0" baseline="-20000">
                <a:solidFill>
                  <a:srgbClr val="FF9900"/>
                </a:solidFill>
              </a:rPr>
              <a:t>y</a:t>
            </a:r>
            <a:r>
              <a:rPr lang="pt-BR" altLang="pt-BR" sz="2400" b="0">
                <a:solidFill>
                  <a:srgbClr val="FF9900"/>
                </a:solidFill>
              </a:rPr>
              <a:t>² = v</a:t>
            </a:r>
            <a:r>
              <a:rPr lang="pt-BR" altLang="pt-BR" sz="2400" b="0" baseline="-20000">
                <a:solidFill>
                  <a:srgbClr val="FF9900"/>
                </a:solidFill>
              </a:rPr>
              <a:t>oy</a:t>
            </a:r>
            <a:r>
              <a:rPr lang="pt-BR" altLang="pt-BR" sz="2400" b="0">
                <a:solidFill>
                  <a:srgbClr val="FF9900"/>
                </a:solidFill>
              </a:rPr>
              <a:t>² + 2.g.H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0² = 5² + 2.(-10).H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H=25/20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H=1,25m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6227763" y="2166938"/>
            <a:ext cx="37449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Decomposição: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 = 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5m/s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</a:t>
            </a:r>
            <a:r>
              <a:rPr lang="pt-BR" altLang="pt-BR" sz="2400" b="0" baseline="-18000">
                <a:solidFill>
                  <a:srgbClr val="FF9900"/>
                </a:solidFill>
              </a:rPr>
              <a:t>Total</a:t>
            </a:r>
            <a:r>
              <a:rPr lang="pt-BR" altLang="pt-BR" sz="2400" b="0">
                <a:solidFill>
                  <a:srgbClr val="FF9900"/>
                </a:solidFill>
              </a:rPr>
              <a:t> = 3s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7"/>
          <p:cNvGrpSpPr>
            <a:grpSpLocks/>
          </p:cNvGrpSpPr>
          <p:nvPr/>
        </p:nvGrpSpPr>
        <p:grpSpPr bwMode="auto">
          <a:xfrm>
            <a:off x="168275" y="2343150"/>
            <a:ext cx="5761038" cy="2371725"/>
            <a:chOff x="0" y="2214186"/>
            <a:chExt cx="5761038" cy="2372104"/>
          </a:xfrm>
        </p:grpSpPr>
        <p:grpSp>
          <p:nvGrpSpPr>
            <p:cNvPr id="32775" name="Group 9"/>
            <p:cNvGrpSpPr>
              <a:grpSpLocks/>
            </p:cNvGrpSpPr>
            <p:nvPr/>
          </p:nvGrpSpPr>
          <p:grpSpPr bwMode="auto">
            <a:xfrm>
              <a:off x="0" y="2214186"/>
              <a:ext cx="5761038" cy="2372104"/>
              <a:chOff x="0" y="1365"/>
              <a:chExt cx="3629" cy="1263"/>
            </a:xfrm>
          </p:grpSpPr>
          <p:sp>
            <p:nvSpPr>
              <p:cNvPr id="32781" name="Line 10"/>
              <p:cNvSpPr>
                <a:spLocks noChangeShapeType="1"/>
              </p:cNvSpPr>
              <p:nvPr/>
            </p:nvSpPr>
            <p:spPr bwMode="auto">
              <a:xfrm>
                <a:off x="0" y="2112"/>
                <a:ext cx="36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2" name="Arc 11"/>
              <p:cNvSpPr>
                <a:spLocks/>
              </p:cNvSpPr>
              <p:nvPr/>
            </p:nvSpPr>
            <p:spPr bwMode="auto">
              <a:xfrm rot="5400000" flipH="1" flipV="1">
                <a:off x="1450" y="714"/>
                <a:ext cx="1035" cy="2793"/>
              </a:xfrm>
              <a:custGeom>
                <a:avLst/>
                <a:gdLst>
                  <a:gd name="T0" fmla="*/ 0 w 21600"/>
                  <a:gd name="T1" fmla="*/ 0 h 36816"/>
                  <a:gd name="T2" fmla="*/ 0 w 21600"/>
                  <a:gd name="T3" fmla="*/ 0 h 36816"/>
                  <a:gd name="T4" fmla="*/ 0 w 21600"/>
                  <a:gd name="T5" fmla="*/ 0 h 3681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816"/>
                  <a:gd name="T11" fmla="*/ 21600 w 21600"/>
                  <a:gd name="T12" fmla="*/ 36816 h 36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816" fill="none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</a:path>
                  <a:path w="21600" h="36816" stroke="0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  <a:lnTo>
                      <a:pt x="0" y="18385"/>
                    </a:lnTo>
                    <a:lnTo>
                      <a:pt x="11338" y="-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3" name="Line 12"/>
              <p:cNvSpPr>
                <a:spLocks noChangeShapeType="1"/>
              </p:cNvSpPr>
              <p:nvPr/>
            </p:nvSpPr>
            <p:spPr bwMode="auto">
              <a:xfrm flipV="1">
                <a:off x="541" y="1593"/>
                <a:ext cx="539" cy="51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4" name="Rectangle 13"/>
              <p:cNvSpPr>
                <a:spLocks noChangeArrowheads="1"/>
              </p:cNvSpPr>
              <p:nvPr/>
            </p:nvSpPr>
            <p:spPr bwMode="auto">
              <a:xfrm>
                <a:off x="629" y="1933"/>
                <a:ext cx="4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 b="0">
                    <a:solidFill>
                      <a:srgbClr val="FF9900"/>
                    </a:solidFill>
                  </a:rPr>
                  <a:t>30º</a:t>
                </a:r>
                <a:endParaRPr lang="el-GR" altLang="pt-BR" sz="20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32785" name="Rectangle 14"/>
              <p:cNvSpPr>
                <a:spLocks noChangeArrowheads="1"/>
              </p:cNvSpPr>
              <p:nvPr/>
            </p:nvSpPr>
            <p:spPr bwMode="auto">
              <a:xfrm>
                <a:off x="993" y="1365"/>
                <a:ext cx="103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CC0000"/>
                    </a:solidFill>
                  </a:rPr>
                  <a:t>Vo=10m/s</a:t>
                </a:r>
                <a:endParaRPr lang="el-GR" altLang="pt-BR" sz="2400" b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776" name="Grupo 16"/>
            <p:cNvGrpSpPr>
              <a:grpSpLocks/>
            </p:cNvGrpSpPr>
            <p:nvPr/>
          </p:nvGrpSpPr>
          <p:grpSpPr bwMode="auto">
            <a:xfrm>
              <a:off x="71406" y="2214554"/>
              <a:ext cx="3643338" cy="1387480"/>
              <a:chOff x="71406" y="2257420"/>
              <a:chExt cx="3643338" cy="1387480"/>
            </a:xfrm>
          </p:grpSpPr>
          <p:sp>
            <p:nvSpPr>
              <p:cNvPr id="32777" name="Rectangle 18"/>
              <p:cNvSpPr>
                <a:spLocks noChangeArrowheads="1"/>
              </p:cNvSpPr>
              <p:nvPr/>
            </p:nvSpPr>
            <p:spPr bwMode="auto">
              <a:xfrm>
                <a:off x="71406" y="2257420"/>
                <a:ext cx="15128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FFFF00"/>
                    </a:solidFill>
                  </a:rPr>
                  <a:t>V</a:t>
                </a:r>
                <a:r>
                  <a:rPr lang="pt-BR" altLang="pt-BR" sz="2400" b="0" baseline="-25000">
                    <a:solidFill>
                      <a:srgbClr val="FFFF00"/>
                    </a:solidFill>
                  </a:rPr>
                  <a:t>x</a:t>
                </a:r>
                <a:r>
                  <a:rPr lang="pt-BR" altLang="pt-BR" sz="2400" b="0">
                    <a:solidFill>
                      <a:srgbClr val="FFFF00"/>
                    </a:solidFill>
                  </a:rPr>
                  <a:t>=5m/s</a:t>
                </a:r>
                <a:endParaRPr lang="el-GR" altLang="pt-BR" sz="2400" b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778" name="Line 19"/>
              <p:cNvSpPr>
                <a:spLocks noChangeShapeType="1"/>
              </p:cNvSpPr>
              <p:nvPr/>
            </p:nvSpPr>
            <p:spPr bwMode="auto">
              <a:xfrm>
                <a:off x="3132138" y="2636838"/>
                <a:ext cx="0" cy="1008062"/>
              </a:xfrm>
              <a:prstGeom prst="line">
                <a:avLst/>
              </a:prstGeom>
              <a:noFill/>
              <a:ln w="38100">
                <a:solidFill>
                  <a:srgbClr val="33CC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79" name="Rectangle 20"/>
              <p:cNvSpPr>
                <a:spLocks noChangeArrowheads="1"/>
              </p:cNvSpPr>
              <p:nvPr/>
            </p:nvSpPr>
            <p:spPr bwMode="auto">
              <a:xfrm>
                <a:off x="3138481" y="2901950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33CCFF"/>
                    </a:solidFill>
                  </a:rPr>
                  <a:t>H</a:t>
                </a:r>
                <a:endParaRPr lang="el-GR" altLang="pt-BR" sz="2400" b="0">
                  <a:solidFill>
                    <a:srgbClr val="33CCFF"/>
                  </a:solidFill>
                </a:endParaRPr>
              </a:p>
            </p:txBody>
          </p:sp>
          <p:sp>
            <p:nvSpPr>
              <p:cNvPr id="32780" name="Line 19"/>
              <p:cNvSpPr>
                <a:spLocks noChangeShapeType="1"/>
              </p:cNvSpPr>
              <p:nvPr/>
            </p:nvSpPr>
            <p:spPr bwMode="auto">
              <a:xfrm>
                <a:off x="857224" y="2635252"/>
                <a:ext cx="0" cy="10080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  <p:bldP spid="205830" grpId="0"/>
      <p:bldP spid="2058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9"/>
          <p:cNvSpPr txBox="1">
            <a:spLocks noChangeArrowheads="1"/>
          </p:cNvSpPr>
          <p:nvPr/>
        </p:nvSpPr>
        <p:spPr bwMode="auto">
          <a:xfrm>
            <a:off x="2179638" y="188913"/>
            <a:ext cx="462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Md BT"/>
              </a:rPr>
              <a:t>Lançamento horizontal</a:t>
            </a:r>
            <a:endParaRPr lang="pt-BR" altLang="pt-BR" sz="2000" b="0" i="0">
              <a:solidFill>
                <a:srgbClr val="070800"/>
              </a:solidFill>
              <a:latin typeface="Futura Md BT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749925" y="1484313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Eixo X</a:t>
            </a:r>
            <a:r>
              <a:rPr lang="pt-BR" altLang="pt-BR" sz="2400" b="0" i="0">
                <a:latin typeface="Futura Md BT"/>
              </a:rPr>
              <a:t> 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762625" y="3141663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Eixo Y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580063" y="2060575"/>
            <a:ext cx="2232025" cy="647700"/>
            <a:chOff x="3515" y="1298"/>
            <a:chExt cx="1406" cy="408"/>
          </a:xfrm>
        </p:grpSpPr>
        <p:sp>
          <p:nvSpPr>
            <p:cNvPr id="33811" name="Rectangle 45"/>
            <p:cNvSpPr>
              <a:spLocks noChangeArrowheads="1"/>
            </p:cNvSpPr>
            <p:nvPr/>
          </p:nvSpPr>
          <p:spPr bwMode="auto">
            <a:xfrm>
              <a:off x="3515" y="1298"/>
              <a:ext cx="1134" cy="40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3812" name="Text Box 44"/>
            <p:cNvSpPr txBox="1">
              <a:spLocks noChangeArrowheads="1"/>
            </p:cNvSpPr>
            <p:nvPr/>
          </p:nvSpPr>
          <p:spPr bwMode="auto">
            <a:xfrm>
              <a:off x="3605" y="1343"/>
              <a:ext cx="13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A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o </a:t>
              </a:r>
              <a:r>
                <a:rPr lang="pt-BR" altLang="pt-BR" sz="2800">
                  <a:solidFill>
                    <a:srgbClr val="EAFA1E"/>
                  </a:solidFill>
                </a:rPr>
                <a:t>.t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4787900" y="3716338"/>
            <a:ext cx="3384550" cy="2735262"/>
            <a:chOff x="3016" y="2341"/>
            <a:chExt cx="2132" cy="1723"/>
          </a:xfrm>
        </p:grpSpPr>
        <p:sp>
          <p:nvSpPr>
            <p:cNvPr id="33800" name="Rectangle 55"/>
            <p:cNvSpPr>
              <a:spLocks noChangeArrowheads="1"/>
            </p:cNvSpPr>
            <p:nvPr/>
          </p:nvSpPr>
          <p:spPr bwMode="auto">
            <a:xfrm>
              <a:off x="3016" y="2341"/>
              <a:ext cx="1951" cy="172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3801" name="Group 56"/>
            <p:cNvGrpSpPr>
              <a:grpSpLocks/>
            </p:cNvGrpSpPr>
            <p:nvPr/>
          </p:nvGrpSpPr>
          <p:grpSpPr bwMode="auto">
            <a:xfrm>
              <a:off x="3560" y="2387"/>
              <a:ext cx="1588" cy="636"/>
              <a:chOff x="3651" y="2387"/>
              <a:chExt cx="1588" cy="636"/>
            </a:xfrm>
          </p:grpSpPr>
          <p:sp>
            <p:nvSpPr>
              <p:cNvPr id="33808" name="Text Box 50"/>
              <p:cNvSpPr txBox="1">
                <a:spLocks noChangeArrowheads="1"/>
              </p:cNvSpPr>
              <p:nvPr/>
            </p:nvSpPr>
            <p:spPr bwMode="auto">
              <a:xfrm>
                <a:off x="3651" y="2487"/>
                <a:ext cx="57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h = </a:t>
                </a:r>
                <a:r>
                  <a:rPr lang="pt-BR" altLang="pt-BR" sz="2800"/>
                  <a:t> </a:t>
                </a:r>
              </a:p>
            </p:txBody>
          </p:sp>
          <p:sp>
            <p:nvSpPr>
              <p:cNvPr id="33809" name="Text Box 51"/>
              <p:cNvSpPr txBox="1">
                <a:spLocks noChangeArrowheads="1"/>
              </p:cNvSpPr>
              <p:nvPr/>
            </p:nvSpPr>
            <p:spPr bwMode="auto">
              <a:xfrm>
                <a:off x="4059" y="2387"/>
                <a:ext cx="1180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gt</a:t>
                </a:r>
                <a:r>
                  <a:rPr lang="pt-BR" altLang="pt-BR" sz="2800" baseline="30000">
                    <a:solidFill>
                      <a:srgbClr val="EAFA1E"/>
                    </a:solidFill>
                  </a:rPr>
                  <a:t>2</a:t>
                </a: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2</a:t>
                </a:r>
              </a:p>
            </p:txBody>
          </p:sp>
          <p:sp>
            <p:nvSpPr>
              <p:cNvPr id="33810" name="Line 52"/>
              <p:cNvSpPr>
                <a:spLocks noChangeShapeType="1"/>
              </p:cNvSpPr>
              <p:nvPr/>
            </p:nvSpPr>
            <p:spPr bwMode="auto">
              <a:xfrm>
                <a:off x="4072" y="2705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3802" name="Text Box 53"/>
            <p:cNvSpPr txBox="1">
              <a:spLocks noChangeArrowheads="1"/>
            </p:cNvSpPr>
            <p:nvPr/>
          </p:nvSpPr>
          <p:spPr bwMode="auto">
            <a:xfrm>
              <a:off x="3515" y="3058"/>
              <a:ext cx="7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y</a:t>
              </a:r>
              <a:r>
                <a:rPr lang="pt-BR" altLang="pt-BR" sz="2800">
                  <a:solidFill>
                    <a:srgbClr val="EAFA1E"/>
                  </a:solidFill>
                </a:rPr>
                <a:t> = gt</a:t>
              </a:r>
            </a:p>
          </p:txBody>
        </p:sp>
        <p:grpSp>
          <p:nvGrpSpPr>
            <p:cNvPr id="33803" name="Group 61"/>
            <p:cNvGrpSpPr>
              <a:grpSpLocks/>
            </p:cNvGrpSpPr>
            <p:nvPr/>
          </p:nvGrpSpPr>
          <p:grpSpPr bwMode="auto">
            <a:xfrm>
              <a:off x="3130" y="3601"/>
              <a:ext cx="2018" cy="328"/>
              <a:chOff x="3138" y="3601"/>
              <a:chExt cx="2018" cy="328"/>
            </a:xfrm>
          </p:grpSpPr>
          <p:sp>
            <p:nvSpPr>
              <p:cNvPr id="33804" name="Text Box 54"/>
              <p:cNvSpPr txBox="1">
                <a:spLocks noChangeArrowheads="1"/>
              </p:cNvSpPr>
              <p:nvPr/>
            </p:nvSpPr>
            <p:spPr bwMode="auto">
              <a:xfrm>
                <a:off x="3138" y="3601"/>
                <a:ext cx="201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 v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y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 =   2g</a:t>
                </a:r>
                <a:r>
                  <a:rPr lang="el-GR" altLang="pt-BR" sz="2800">
                    <a:solidFill>
                      <a:srgbClr val="EAFA1E"/>
                    </a:solidFill>
                  </a:rPr>
                  <a:t>Δ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h</a:t>
                </a:r>
              </a:p>
            </p:txBody>
          </p:sp>
          <p:sp>
            <p:nvSpPr>
              <p:cNvPr id="33805" name="Line 58"/>
              <p:cNvSpPr>
                <a:spLocks noChangeShapeType="1"/>
              </p:cNvSpPr>
              <p:nvPr/>
            </p:nvSpPr>
            <p:spPr bwMode="auto">
              <a:xfrm>
                <a:off x="3787" y="3793"/>
                <a:ext cx="46" cy="136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806" name="Line 59"/>
              <p:cNvSpPr>
                <a:spLocks noChangeShapeType="1"/>
              </p:cNvSpPr>
              <p:nvPr/>
            </p:nvSpPr>
            <p:spPr bwMode="auto">
              <a:xfrm flipV="1">
                <a:off x="3833" y="3612"/>
                <a:ext cx="45" cy="317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807" name="Line 60"/>
              <p:cNvSpPr>
                <a:spLocks noChangeShapeType="1"/>
              </p:cNvSpPr>
              <p:nvPr/>
            </p:nvSpPr>
            <p:spPr bwMode="auto">
              <a:xfrm>
                <a:off x="3878" y="3612"/>
                <a:ext cx="635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17478" name="Picture 70" descr="2006-01-07_23-23-03-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2481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71500" y="1158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Movimento circular uniforme (MCU)</a:t>
            </a:r>
          </a:p>
        </p:txBody>
      </p:sp>
      <p:pic>
        <p:nvPicPr>
          <p:cNvPr id="23561" name="Picture 9" descr="marcelo - m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825500"/>
            <a:ext cx="32146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132263" y="3082925"/>
            <a:ext cx="1368425" cy="989013"/>
            <a:chOff x="2562" y="799"/>
            <a:chExt cx="862" cy="623"/>
          </a:xfrm>
        </p:grpSpPr>
        <p:sp>
          <p:nvSpPr>
            <p:cNvPr id="34829" name="Rectangle 56"/>
            <p:cNvSpPr>
              <a:spLocks noChangeArrowheads="1"/>
            </p:cNvSpPr>
            <p:nvPr/>
          </p:nvSpPr>
          <p:spPr bwMode="auto">
            <a:xfrm>
              <a:off x="2562" y="799"/>
              <a:ext cx="862" cy="59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4830" name="Group 26"/>
            <p:cNvGrpSpPr>
              <a:grpSpLocks/>
            </p:cNvGrpSpPr>
            <p:nvPr/>
          </p:nvGrpSpPr>
          <p:grpSpPr bwMode="auto">
            <a:xfrm>
              <a:off x="2562" y="799"/>
              <a:ext cx="772" cy="623"/>
              <a:chOff x="1202" y="1888"/>
              <a:chExt cx="772" cy="623"/>
            </a:xfrm>
          </p:grpSpPr>
          <p:sp>
            <p:nvSpPr>
              <p:cNvPr id="34831" name="Text Box 22"/>
              <p:cNvSpPr txBox="1">
                <a:spLocks noChangeArrowheads="1"/>
              </p:cNvSpPr>
              <p:nvPr/>
            </p:nvSpPr>
            <p:spPr bwMode="auto">
              <a:xfrm>
                <a:off x="1202" y="2024"/>
                <a:ext cx="44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T =</a:t>
                </a:r>
              </a:p>
            </p:txBody>
          </p:sp>
          <p:grpSp>
            <p:nvGrpSpPr>
              <p:cNvPr id="34832" name="Group 25"/>
              <p:cNvGrpSpPr>
                <a:grpSpLocks/>
              </p:cNvGrpSpPr>
              <p:nvPr/>
            </p:nvGrpSpPr>
            <p:grpSpPr bwMode="auto">
              <a:xfrm>
                <a:off x="1701" y="1888"/>
                <a:ext cx="273" cy="623"/>
                <a:chOff x="2244" y="1888"/>
                <a:chExt cx="273" cy="623"/>
              </a:xfrm>
            </p:grpSpPr>
            <p:sp>
              <p:nvSpPr>
                <p:cNvPr id="34833" name="Line 23"/>
                <p:cNvSpPr>
                  <a:spLocks noChangeShapeType="1"/>
                </p:cNvSpPr>
                <p:nvPr/>
              </p:nvSpPr>
              <p:spPr bwMode="auto">
                <a:xfrm>
                  <a:off x="2245" y="2205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83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244" y="1888"/>
                  <a:ext cx="273" cy="6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10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t</a:t>
                  </a:r>
                </a:p>
                <a:p>
                  <a:pPr eaLnBrk="1" hangingPunct="1">
                    <a:spcBef>
                      <a:spcPct val="10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n</a:t>
                  </a:r>
                </a:p>
              </p:txBody>
            </p:sp>
          </p:grp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072313" y="5357813"/>
            <a:ext cx="1368425" cy="989012"/>
            <a:chOff x="2562" y="1401"/>
            <a:chExt cx="862" cy="623"/>
          </a:xfrm>
        </p:grpSpPr>
        <p:sp>
          <p:nvSpPr>
            <p:cNvPr id="34824" name="Rectangle 57"/>
            <p:cNvSpPr>
              <a:spLocks noChangeArrowheads="1"/>
            </p:cNvSpPr>
            <p:nvPr/>
          </p:nvSpPr>
          <p:spPr bwMode="auto">
            <a:xfrm>
              <a:off x="2562" y="1434"/>
              <a:ext cx="862" cy="590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4825" name="Group 32"/>
            <p:cNvGrpSpPr>
              <a:grpSpLocks/>
            </p:cNvGrpSpPr>
            <p:nvPr/>
          </p:nvGrpSpPr>
          <p:grpSpPr bwMode="auto">
            <a:xfrm>
              <a:off x="2653" y="1401"/>
              <a:ext cx="635" cy="623"/>
              <a:chOff x="1338" y="2535"/>
              <a:chExt cx="635" cy="623"/>
            </a:xfrm>
          </p:grpSpPr>
          <p:sp>
            <p:nvSpPr>
              <p:cNvPr id="34826" name="Text Box 28"/>
              <p:cNvSpPr txBox="1">
                <a:spLocks noChangeArrowheads="1"/>
              </p:cNvSpPr>
              <p:nvPr/>
            </p:nvSpPr>
            <p:spPr bwMode="auto">
              <a:xfrm>
                <a:off x="1338" y="2671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f =</a:t>
                </a:r>
              </a:p>
            </p:txBody>
          </p:sp>
          <p:sp>
            <p:nvSpPr>
              <p:cNvPr id="34827" name="Line 30"/>
              <p:cNvSpPr>
                <a:spLocks noChangeShapeType="1"/>
              </p:cNvSpPr>
              <p:nvPr/>
            </p:nvSpPr>
            <p:spPr bwMode="auto">
              <a:xfrm>
                <a:off x="1746" y="285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28" name="Text Box 31"/>
              <p:cNvSpPr txBox="1">
                <a:spLocks noChangeArrowheads="1"/>
              </p:cNvSpPr>
              <p:nvPr/>
            </p:nvSpPr>
            <p:spPr bwMode="auto">
              <a:xfrm>
                <a:off x="1700" y="2535"/>
                <a:ext cx="27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n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t</a:t>
                </a:r>
              </a:p>
            </p:txBody>
          </p:sp>
        </p:grpSp>
      </p:grp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55613" y="1071563"/>
            <a:ext cx="49736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Período (constante)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É o tempo necessário para a partícula realizar uma  volta completa.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428625" y="4438650"/>
            <a:ext cx="6429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Frequência (constante)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É a relação entre o número de voltas realizada pela partícula em certo intervalo de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5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71500" y="1158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Movimento circular uniforme (MCU)</a:t>
            </a:r>
          </a:p>
        </p:txBody>
      </p:sp>
      <p:pic>
        <p:nvPicPr>
          <p:cNvPr id="35843" name="Picture 9" descr="marcelo - m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754063"/>
            <a:ext cx="2928937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142875" y="906463"/>
            <a:ext cx="5500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i="0">
                <a:solidFill>
                  <a:srgbClr val="FF0000"/>
                </a:solidFill>
              </a:rPr>
              <a:t>Velocidade linear ou tangencial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/>
              <a:t>É a velocidade correspondente a distância percorrida (circunferência) em certo intervalo de tempo. 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914775" y="2847975"/>
            <a:ext cx="1657350" cy="1009650"/>
            <a:chOff x="3424" y="2115"/>
            <a:chExt cx="1044" cy="636"/>
          </a:xfrm>
        </p:grpSpPr>
        <p:sp>
          <p:nvSpPr>
            <p:cNvPr id="35865" name="Rectangle 60"/>
            <p:cNvSpPr>
              <a:spLocks noChangeArrowheads="1"/>
            </p:cNvSpPr>
            <p:nvPr/>
          </p:nvSpPr>
          <p:spPr bwMode="auto">
            <a:xfrm>
              <a:off x="3424" y="2115"/>
              <a:ext cx="998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5866" name="Group 40"/>
            <p:cNvGrpSpPr>
              <a:grpSpLocks/>
            </p:cNvGrpSpPr>
            <p:nvPr/>
          </p:nvGrpSpPr>
          <p:grpSpPr bwMode="auto">
            <a:xfrm>
              <a:off x="3425" y="2115"/>
              <a:ext cx="1043" cy="636"/>
              <a:chOff x="839" y="2567"/>
              <a:chExt cx="1043" cy="636"/>
            </a:xfrm>
          </p:grpSpPr>
          <p:sp>
            <p:nvSpPr>
              <p:cNvPr id="35867" name="Text Box 37"/>
              <p:cNvSpPr txBox="1">
                <a:spLocks noChangeArrowheads="1"/>
              </p:cNvSpPr>
              <p:nvPr/>
            </p:nvSpPr>
            <p:spPr bwMode="auto">
              <a:xfrm>
                <a:off x="839" y="2703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v = </a:t>
                </a:r>
              </a:p>
            </p:txBody>
          </p:sp>
          <p:sp>
            <p:nvSpPr>
              <p:cNvPr id="35868" name="Text Box 38"/>
              <p:cNvSpPr txBox="1">
                <a:spLocks noChangeArrowheads="1"/>
              </p:cNvSpPr>
              <p:nvPr/>
            </p:nvSpPr>
            <p:spPr bwMode="auto">
              <a:xfrm>
                <a:off x="1246" y="2567"/>
                <a:ext cx="63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π</a:t>
                </a: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R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T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35869" name="Line 39"/>
              <p:cNvSpPr>
                <a:spLocks noChangeShapeType="1"/>
              </p:cNvSpPr>
              <p:nvPr/>
            </p:nvSpPr>
            <p:spPr bwMode="auto">
              <a:xfrm>
                <a:off x="1292" y="2884"/>
                <a:ext cx="454" cy="2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357313" y="3257550"/>
            <a:ext cx="1685925" cy="576263"/>
            <a:chOff x="4494" y="2251"/>
            <a:chExt cx="1062" cy="363"/>
          </a:xfrm>
        </p:grpSpPr>
        <p:sp>
          <p:nvSpPr>
            <p:cNvPr id="35863" name="Rectangle 63"/>
            <p:cNvSpPr>
              <a:spLocks noChangeArrowheads="1"/>
            </p:cNvSpPr>
            <p:nvPr/>
          </p:nvSpPr>
          <p:spPr bwMode="auto">
            <a:xfrm>
              <a:off x="4513" y="2251"/>
              <a:ext cx="1043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5864" name="Text Box 43"/>
            <p:cNvSpPr txBox="1">
              <a:spLocks noChangeArrowheads="1"/>
            </p:cNvSpPr>
            <p:nvPr/>
          </p:nvSpPr>
          <p:spPr bwMode="auto">
            <a:xfrm>
              <a:off x="4494" y="2251"/>
              <a:ext cx="1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2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π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Rf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7072313" y="4857750"/>
            <a:ext cx="1657350" cy="1081088"/>
            <a:chOff x="3424" y="2794"/>
            <a:chExt cx="1044" cy="681"/>
          </a:xfrm>
        </p:grpSpPr>
        <p:sp>
          <p:nvSpPr>
            <p:cNvPr id="35858" name="Rectangle 61"/>
            <p:cNvSpPr>
              <a:spLocks noChangeArrowheads="1"/>
            </p:cNvSpPr>
            <p:nvPr/>
          </p:nvSpPr>
          <p:spPr bwMode="auto">
            <a:xfrm>
              <a:off x="3424" y="2840"/>
              <a:ext cx="998" cy="63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5859" name="Group 48"/>
            <p:cNvGrpSpPr>
              <a:grpSpLocks/>
            </p:cNvGrpSpPr>
            <p:nvPr/>
          </p:nvGrpSpPr>
          <p:grpSpPr bwMode="auto">
            <a:xfrm>
              <a:off x="3425" y="2794"/>
              <a:ext cx="1043" cy="636"/>
              <a:chOff x="3425" y="2749"/>
              <a:chExt cx="1043" cy="636"/>
            </a:xfrm>
          </p:grpSpPr>
          <p:sp>
            <p:nvSpPr>
              <p:cNvPr id="35860" name="Text Box 45"/>
              <p:cNvSpPr txBox="1">
                <a:spLocks noChangeArrowheads="1"/>
              </p:cNvSpPr>
              <p:nvPr/>
            </p:nvSpPr>
            <p:spPr bwMode="auto">
              <a:xfrm>
                <a:off x="3425" y="2885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ω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 </a:t>
                </a:r>
              </a:p>
            </p:txBody>
          </p:sp>
          <p:sp>
            <p:nvSpPr>
              <p:cNvPr id="35861" name="Text Box 46"/>
              <p:cNvSpPr txBox="1">
                <a:spLocks noChangeArrowheads="1"/>
              </p:cNvSpPr>
              <p:nvPr/>
            </p:nvSpPr>
            <p:spPr bwMode="auto">
              <a:xfrm>
                <a:off x="3832" y="2749"/>
                <a:ext cx="63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π</a:t>
                </a: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T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35862" name="Line 47"/>
              <p:cNvSpPr>
                <a:spLocks noChangeShapeType="1"/>
              </p:cNvSpPr>
              <p:nvPr/>
            </p:nvSpPr>
            <p:spPr bwMode="auto">
              <a:xfrm>
                <a:off x="3924" y="3066"/>
                <a:ext cx="317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929438" y="4071938"/>
            <a:ext cx="1685925" cy="576262"/>
            <a:chOff x="4494" y="2931"/>
            <a:chExt cx="1062" cy="363"/>
          </a:xfrm>
        </p:grpSpPr>
        <p:sp>
          <p:nvSpPr>
            <p:cNvPr id="35856" name="Rectangle 64"/>
            <p:cNvSpPr>
              <a:spLocks noChangeArrowheads="1"/>
            </p:cNvSpPr>
            <p:nvPr/>
          </p:nvSpPr>
          <p:spPr bwMode="auto">
            <a:xfrm>
              <a:off x="4513" y="2931"/>
              <a:ext cx="1043" cy="363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5857" name="Text Box 49"/>
            <p:cNvSpPr txBox="1">
              <a:spLocks noChangeArrowheads="1"/>
            </p:cNvSpPr>
            <p:nvPr/>
          </p:nvSpPr>
          <p:spPr bwMode="auto">
            <a:xfrm>
              <a:off x="4494" y="2967"/>
              <a:ext cx="10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</a:t>
              </a:r>
              <a:r>
                <a:rPr lang="el-GR" altLang="pt-BR" sz="2400">
                  <a:solidFill>
                    <a:srgbClr val="E9FA0E"/>
                  </a:solidFill>
                </a:rPr>
                <a:t>ω</a:t>
              </a:r>
              <a:r>
                <a:rPr lang="pt-BR" altLang="pt-BR" sz="2800">
                  <a:solidFill>
                    <a:srgbClr val="E9FA0E"/>
                  </a:solidFill>
                </a:rPr>
                <a:t> = 2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π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f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upo 38"/>
          <p:cNvGrpSpPr>
            <a:grpSpLocks/>
          </p:cNvGrpSpPr>
          <p:nvPr/>
        </p:nvGrpSpPr>
        <p:grpSpPr bwMode="auto">
          <a:xfrm>
            <a:off x="5270500" y="6143625"/>
            <a:ext cx="1944688" cy="527050"/>
            <a:chOff x="7500958" y="6000768"/>
            <a:chExt cx="1944687" cy="527551"/>
          </a:xfrm>
        </p:grpSpPr>
        <p:grpSp>
          <p:nvGrpSpPr>
            <p:cNvPr id="35852" name="Group 69"/>
            <p:cNvGrpSpPr>
              <a:grpSpLocks/>
            </p:cNvGrpSpPr>
            <p:nvPr/>
          </p:nvGrpSpPr>
          <p:grpSpPr bwMode="auto">
            <a:xfrm>
              <a:off x="7500958" y="6048894"/>
              <a:ext cx="1944687" cy="479425"/>
              <a:chOff x="168" y="709"/>
              <a:chExt cx="3302" cy="1826"/>
            </a:xfrm>
          </p:grpSpPr>
          <p:sp>
            <p:nvSpPr>
              <p:cNvPr id="35854" name="Rectangle 70"/>
              <p:cNvSpPr>
                <a:spLocks noChangeArrowheads="1"/>
              </p:cNvSpPr>
              <p:nvPr/>
            </p:nvSpPr>
            <p:spPr bwMode="auto">
              <a:xfrm>
                <a:off x="204" y="709"/>
                <a:ext cx="3266" cy="1361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35855" name="Rectangle 71"/>
              <p:cNvSpPr>
                <a:spLocks noChangeArrowheads="1"/>
              </p:cNvSpPr>
              <p:nvPr/>
            </p:nvSpPr>
            <p:spPr bwMode="auto">
              <a:xfrm>
                <a:off x="168" y="794"/>
                <a:ext cx="3210" cy="1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rgbClr val="E9FA0E"/>
                  </a:solidFill>
                </a:endParaRPr>
              </a:p>
            </p:txBody>
          </p:sp>
        </p:grpSp>
        <p:sp>
          <p:nvSpPr>
            <p:cNvPr id="35853" name="Rectangle 78"/>
            <p:cNvSpPr>
              <a:spLocks noChangeArrowheads="1"/>
            </p:cNvSpPr>
            <p:nvPr/>
          </p:nvSpPr>
          <p:spPr bwMode="auto">
            <a:xfrm>
              <a:off x="7767637" y="6000768"/>
              <a:ext cx="1376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E9FA0E"/>
                  </a:solidFill>
                </a:rPr>
                <a:t>V = </a:t>
              </a:r>
              <a:r>
                <a:rPr lang="el-GR" altLang="pt-BR" sz="2400">
                  <a:solidFill>
                    <a:srgbClr val="E9FA0E"/>
                  </a:solidFill>
                </a:rPr>
                <a:t>ω</a:t>
              </a:r>
              <a:r>
                <a:rPr lang="de-DE" altLang="pt-BR" sz="2400">
                  <a:solidFill>
                    <a:srgbClr val="E9FA0E"/>
                  </a:solidFill>
                </a:rPr>
                <a:t> .R</a:t>
              </a:r>
              <a:endParaRPr lang="pt-BR" altLang="pt-BR" sz="2400">
                <a:solidFill>
                  <a:srgbClr val="E9FA0E"/>
                </a:solidFill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14313" y="3929063"/>
            <a:ext cx="6715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i="0">
                <a:solidFill>
                  <a:srgbClr val="FF0000"/>
                </a:solidFill>
              </a:rPr>
              <a:t>Velocidade angular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/>
              <a:t>É a velocidade correspondente ao ângulo descrito pelo raio ligado a partícula em certo intervalo de tempo. 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366713" y="5929313"/>
            <a:ext cx="4491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i="0">
                <a:solidFill>
                  <a:srgbClr val="FF0000"/>
                </a:solidFill>
              </a:rPr>
              <a:t>Relação entre velocidade linear e angular</a:t>
            </a:r>
            <a:r>
              <a:rPr lang="pt-BR" altLang="pt-BR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7" grpId="0"/>
      <p:bldP spid="38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71500" y="1158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Movimento circular uniforme (MCU)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4313" y="85725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solidFill>
                  <a:srgbClr val="FF0000"/>
                </a:solidFill>
                <a:latin typeface="Futura Md BT"/>
              </a:rPr>
              <a:t>Aceleração centrípeta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latin typeface="Futura Md BT"/>
              </a:rPr>
              <a:t>É a aceleração provenientes da variação da direção do vetor velocidade. É constante em módulo.</a:t>
            </a:r>
          </a:p>
        </p:txBody>
      </p:sp>
      <p:pic>
        <p:nvPicPr>
          <p:cNvPr id="36868" name="Picture 9" descr="marcelo - m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25500"/>
            <a:ext cx="378618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5343525" y="5429250"/>
            <a:ext cx="1728788" cy="1009650"/>
            <a:chOff x="3424" y="3565"/>
            <a:chExt cx="1089" cy="636"/>
          </a:xfrm>
        </p:grpSpPr>
        <p:sp>
          <p:nvSpPr>
            <p:cNvPr id="36874" name="Rectangle 62"/>
            <p:cNvSpPr>
              <a:spLocks noChangeArrowheads="1"/>
            </p:cNvSpPr>
            <p:nvPr/>
          </p:nvSpPr>
          <p:spPr bwMode="auto">
            <a:xfrm>
              <a:off x="3424" y="3566"/>
              <a:ext cx="998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6875" name="Group 54"/>
            <p:cNvGrpSpPr>
              <a:grpSpLocks/>
            </p:cNvGrpSpPr>
            <p:nvPr/>
          </p:nvGrpSpPr>
          <p:grpSpPr bwMode="auto">
            <a:xfrm>
              <a:off x="3470" y="3565"/>
              <a:ext cx="1043" cy="636"/>
              <a:chOff x="3424" y="3520"/>
              <a:chExt cx="1043" cy="636"/>
            </a:xfrm>
          </p:grpSpPr>
          <p:sp>
            <p:nvSpPr>
              <p:cNvPr id="36876" name="Text Box 51"/>
              <p:cNvSpPr txBox="1">
                <a:spLocks noChangeArrowheads="1"/>
              </p:cNvSpPr>
              <p:nvPr/>
            </p:nvSpPr>
            <p:spPr bwMode="auto">
              <a:xfrm>
                <a:off x="3424" y="365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a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c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 </a:t>
                </a:r>
              </a:p>
            </p:txBody>
          </p:sp>
          <p:sp>
            <p:nvSpPr>
              <p:cNvPr id="36877" name="Text Box 52"/>
              <p:cNvSpPr txBox="1">
                <a:spLocks noChangeArrowheads="1"/>
              </p:cNvSpPr>
              <p:nvPr/>
            </p:nvSpPr>
            <p:spPr bwMode="auto">
              <a:xfrm>
                <a:off x="3831" y="3520"/>
                <a:ext cx="63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v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R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36878" name="Line 53"/>
              <p:cNvSpPr>
                <a:spLocks noChangeShapeType="1"/>
              </p:cNvSpPr>
              <p:nvPr/>
            </p:nvSpPr>
            <p:spPr bwMode="auto">
              <a:xfrm>
                <a:off x="3969" y="3837"/>
                <a:ext cx="228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7329488" y="5715000"/>
            <a:ext cx="1671637" cy="576263"/>
            <a:chOff x="4503" y="3657"/>
            <a:chExt cx="1053" cy="363"/>
          </a:xfrm>
        </p:grpSpPr>
        <p:sp>
          <p:nvSpPr>
            <p:cNvPr id="36872" name="Rectangle 66"/>
            <p:cNvSpPr>
              <a:spLocks noChangeArrowheads="1"/>
            </p:cNvSpPr>
            <p:nvPr/>
          </p:nvSpPr>
          <p:spPr bwMode="auto">
            <a:xfrm>
              <a:off x="4513" y="3657"/>
              <a:ext cx="1043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6873" name="Text Box 55"/>
            <p:cNvSpPr txBox="1">
              <a:spLocks noChangeArrowheads="1"/>
            </p:cNvSpPr>
            <p:nvPr/>
          </p:nvSpPr>
          <p:spPr bwMode="auto">
            <a:xfrm>
              <a:off x="4503" y="3657"/>
              <a:ext cx="10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c</a:t>
              </a:r>
              <a:r>
                <a:rPr lang="pt-BR" altLang="pt-BR" sz="2800">
                  <a:solidFill>
                    <a:srgbClr val="E9FA0E"/>
                  </a:solidFill>
                </a:rPr>
                <a:t> = </a:t>
              </a:r>
              <a:r>
                <a:rPr lang="el-GR" altLang="pt-BR" sz="2400">
                  <a:solidFill>
                    <a:srgbClr val="E9FA0E"/>
                  </a:solidFill>
                </a:rPr>
                <a:t>ω</a:t>
              </a:r>
              <a:r>
                <a:rPr lang="pt-BR" altLang="pt-BR" sz="2800" baseline="30000">
                  <a:solidFill>
                    <a:srgbClr val="E9FA0E"/>
                  </a:solidFill>
                </a:rPr>
                <a:t>2</a:t>
              </a:r>
              <a:r>
                <a:rPr lang="pt-BR" altLang="pt-BR" sz="2800">
                  <a:solidFill>
                    <a:srgbClr val="E9FA0E"/>
                  </a:solidFill>
                </a:rPr>
                <a:t>.R</a:t>
              </a:r>
              <a:endParaRPr lang="el-GR" altLang="pt-BR" sz="2800">
                <a:solidFill>
                  <a:srgbClr val="E9FA0E"/>
                </a:solidFill>
              </a:endParaRPr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1438" y="4089400"/>
            <a:ext cx="49291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latin typeface="Futura Md BT"/>
              </a:rPr>
              <a:t>A aceleração centrípeta em cada instante é perpendicular ao vetor velocidade. Portanto aponta para o centro.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627313" y="185738"/>
            <a:ext cx="462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XBlk BT"/>
              </a:rPr>
              <a:t>Acoplamento de polias</a:t>
            </a:r>
          </a:p>
        </p:txBody>
      </p:sp>
      <p:pic>
        <p:nvPicPr>
          <p:cNvPr id="26630" name="Picture 6" descr="marcelo - polias por corre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1052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marcelo - polias por eix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384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60463" y="4581525"/>
            <a:ext cx="2825750" cy="650875"/>
            <a:chOff x="731" y="3383"/>
            <a:chExt cx="1780" cy="410"/>
          </a:xfrm>
        </p:grpSpPr>
        <p:sp>
          <p:nvSpPr>
            <p:cNvPr id="37912" name="Rectangle 19"/>
            <p:cNvSpPr>
              <a:spLocks noChangeArrowheads="1"/>
            </p:cNvSpPr>
            <p:nvPr/>
          </p:nvSpPr>
          <p:spPr bwMode="auto">
            <a:xfrm>
              <a:off x="748" y="3385"/>
              <a:ext cx="1724" cy="40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13" name="Text Box 11"/>
            <p:cNvSpPr txBox="1">
              <a:spLocks noChangeArrowheads="1"/>
            </p:cNvSpPr>
            <p:nvPr/>
          </p:nvSpPr>
          <p:spPr bwMode="auto">
            <a:xfrm>
              <a:off x="731" y="3383"/>
              <a:ext cx="17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1</a:t>
              </a:r>
              <a:r>
                <a:rPr lang="pt-BR" altLang="pt-BR">
                  <a:solidFill>
                    <a:srgbClr val="E9FA0E"/>
                  </a:solidFill>
                </a:rPr>
                <a:t> = </a:t>
              </a: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2</a:t>
              </a:r>
              <a:r>
                <a:rPr lang="pt-BR" altLang="pt-BR">
                  <a:solidFill>
                    <a:srgbClr val="E9FA0E"/>
                  </a:solidFill>
                </a:rPr>
                <a:t> = </a:t>
              </a: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3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354138" y="5300663"/>
            <a:ext cx="2230437" cy="581025"/>
            <a:chOff x="853" y="3836"/>
            <a:chExt cx="1405" cy="366"/>
          </a:xfrm>
        </p:grpSpPr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884" y="3884"/>
              <a:ext cx="1361" cy="31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11" name="Text Box 13"/>
            <p:cNvSpPr txBox="1">
              <a:spLocks noChangeArrowheads="1"/>
            </p:cNvSpPr>
            <p:nvPr/>
          </p:nvSpPr>
          <p:spPr bwMode="auto">
            <a:xfrm>
              <a:off x="853" y="3836"/>
              <a:ext cx="14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>
                  <a:solidFill>
                    <a:srgbClr val="E9FA0E"/>
                  </a:solidFill>
                </a:rPr>
                <a:t>v</a:t>
              </a:r>
              <a:r>
                <a:rPr lang="pt-BR" altLang="pt-BR" baseline="-25000">
                  <a:solidFill>
                    <a:srgbClr val="E9FA0E"/>
                  </a:solidFill>
                </a:rPr>
                <a:t>1</a:t>
              </a:r>
              <a:r>
                <a:rPr lang="pt-BR" altLang="pt-BR">
                  <a:solidFill>
                    <a:srgbClr val="E9FA0E"/>
                  </a:solidFill>
                </a:rPr>
                <a:t> &gt; v</a:t>
              </a:r>
              <a:r>
                <a:rPr lang="pt-BR" altLang="pt-BR" baseline="-25000">
                  <a:solidFill>
                    <a:srgbClr val="E9FA0E"/>
                  </a:solidFill>
                </a:rPr>
                <a:t>2</a:t>
              </a:r>
              <a:r>
                <a:rPr lang="pt-BR" altLang="pt-BR">
                  <a:solidFill>
                    <a:srgbClr val="E9FA0E"/>
                  </a:solidFill>
                </a:rPr>
                <a:t> &gt; v</a:t>
              </a:r>
              <a:r>
                <a:rPr lang="pt-BR" altLang="pt-BR" baseline="-25000">
                  <a:solidFill>
                    <a:srgbClr val="E9FA0E"/>
                  </a:solidFill>
                </a:rPr>
                <a:t>3</a:t>
              </a:r>
              <a:endParaRPr lang="pt-BR" altLang="pt-BR">
                <a:solidFill>
                  <a:srgbClr val="E9FA0E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867400" y="4292600"/>
            <a:ext cx="1584325" cy="650875"/>
            <a:chOff x="3696" y="2974"/>
            <a:chExt cx="998" cy="410"/>
          </a:xfrm>
        </p:grpSpPr>
        <p:sp>
          <p:nvSpPr>
            <p:cNvPr id="37908" name="Rectangle 21"/>
            <p:cNvSpPr>
              <a:spLocks noChangeArrowheads="1"/>
            </p:cNvSpPr>
            <p:nvPr/>
          </p:nvSpPr>
          <p:spPr bwMode="auto">
            <a:xfrm>
              <a:off x="3696" y="2976"/>
              <a:ext cx="998" cy="40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9" name="Text Box 14"/>
            <p:cNvSpPr txBox="1">
              <a:spLocks noChangeArrowheads="1"/>
            </p:cNvSpPr>
            <p:nvPr/>
          </p:nvSpPr>
          <p:spPr bwMode="auto">
            <a:xfrm>
              <a:off x="3711" y="2974"/>
              <a:ext cx="9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>
                  <a:solidFill>
                    <a:srgbClr val="E9FA0E"/>
                  </a:solidFill>
                </a:rPr>
                <a:t>v</a:t>
              </a:r>
              <a:r>
                <a:rPr lang="pt-BR" altLang="pt-BR" baseline="-25000">
                  <a:solidFill>
                    <a:srgbClr val="E9FA0E"/>
                  </a:solidFill>
                </a:rPr>
                <a:t>A</a:t>
              </a:r>
              <a:r>
                <a:rPr lang="pt-BR" altLang="pt-BR">
                  <a:solidFill>
                    <a:srgbClr val="E9FA0E"/>
                  </a:solidFill>
                </a:rPr>
                <a:t> = v</a:t>
              </a:r>
              <a:r>
                <a:rPr lang="pt-BR" altLang="pt-BR" baseline="-25000">
                  <a:solidFill>
                    <a:srgbClr val="E9FA0E"/>
                  </a:solidFill>
                </a:rPr>
                <a:t>B</a:t>
              </a:r>
              <a:endParaRPr lang="pt-BR" altLang="pt-BR">
                <a:solidFill>
                  <a:srgbClr val="E9FA0E"/>
                </a:solidFill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768975" y="5084763"/>
            <a:ext cx="1978025" cy="719137"/>
            <a:chOff x="3651" y="3475"/>
            <a:chExt cx="1246" cy="453"/>
          </a:xfrm>
        </p:grpSpPr>
        <p:sp>
          <p:nvSpPr>
            <p:cNvPr id="37906" name="Rectangle 22"/>
            <p:cNvSpPr>
              <a:spLocks noChangeArrowheads="1"/>
            </p:cNvSpPr>
            <p:nvPr/>
          </p:nvSpPr>
          <p:spPr bwMode="auto">
            <a:xfrm>
              <a:off x="3651" y="3475"/>
              <a:ext cx="1134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7" name="Text Box 15"/>
            <p:cNvSpPr txBox="1">
              <a:spLocks noChangeArrowheads="1"/>
            </p:cNvSpPr>
            <p:nvPr/>
          </p:nvSpPr>
          <p:spPr bwMode="auto">
            <a:xfrm>
              <a:off x="3651" y="3519"/>
              <a:ext cx="12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A</a:t>
              </a:r>
              <a:r>
                <a:rPr lang="pt-BR" altLang="pt-BR">
                  <a:solidFill>
                    <a:srgbClr val="E9FA0E"/>
                  </a:solidFill>
                </a:rPr>
                <a:t> &lt; </a:t>
              </a: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B</a:t>
              </a:r>
              <a:r>
                <a:rPr lang="pt-BR" altLang="pt-BR" sz="2800">
                  <a:solidFill>
                    <a:srgbClr val="E9FA0E"/>
                  </a:solidFill>
                </a:rPr>
                <a:t> </a:t>
              </a:r>
            </a:p>
          </p:txBody>
        </p:sp>
      </p:grp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11188" y="739775"/>
            <a:ext cx="385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Acoplamento por eixo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003800" y="908050"/>
            <a:ext cx="381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Acoplamento por correia ou tangencial</a:t>
            </a:r>
          </a:p>
        </p:txBody>
      </p:sp>
      <p:pic>
        <p:nvPicPr>
          <p:cNvPr id="26651" name="Picture 27" descr="linha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47826" y="3860800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940425" y="5949950"/>
            <a:ext cx="2016125" cy="719138"/>
            <a:chOff x="3651" y="3475"/>
            <a:chExt cx="1416" cy="453"/>
          </a:xfrm>
        </p:grpSpPr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3651" y="3475"/>
              <a:ext cx="1134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5" name="Text Box 30"/>
            <p:cNvSpPr txBox="1">
              <a:spLocks noChangeArrowheads="1"/>
            </p:cNvSpPr>
            <p:nvPr/>
          </p:nvSpPr>
          <p:spPr bwMode="auto">
            <a:xfrm>
              <a:off x="3651" y="3488"/>
              <a:ext cx="14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baseline="-25000">
                  <a:solidFill>
                    <a:srgbClr val="FFFF00"/>
                  </a:solidFill>
                </a:rPr>
                <a:t>A</a:t>
              </a:r>
              <a:r>
                <a:rPr lang="pt-BR" altLang="pt-BR">
                  <a:solidFill>
                    <a:srgbClr val="FFFF00"/>
                  </a:solidFill>
                </a:rPr>
                <a:t> &lt; </a:t>
              </a: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baseline="-25000">
                  <a:solidFill>
                    <a:srgbClr val="FFFF00"/>
                  </a:solidFill>
                </a:rPr>
                <a:t>B</a:t>
              </a:r>
              <a:r>
                <a:rPr lang="pt-BR" altLang="pt-BR" sz="2800">
                  <a:solidFill>
                    <a:srgbClr val="FFFF00"/>
                  </a:solidFill>
                </a:rPr>
                <a:t> 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403350" y="6021388"/>
            <a:ext cx="3168650" cy="719137"/>
            <a:chOff x="3651" y="3475"/>
            <a:chExt cx="1416" cy="453"/>
          </a:xfrm>
        </p:grpSpPr>
        <p:sp>
          <p:nvSpPr>
            <p:cNvPr id="37902" name="Rectangle 32"/>
            <p:cNvSpPr>
              <a:spLocks noChangeArrowheads="1"/>
            </p:cNvSpPr>
            <p:nvPr/>
          </p:nvSpPr>
          <p:spPr bwMode="auto">
            <a:xfrm>
              <a:off x="3651" y="3475"/>
              <a:ext cx="1134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3" name="Text Box 33"/>
            <p:cNvSpPr txBox="1">
              <a:spLocks noChangeArrowheads="1"/>
            </p:cNvSpPr>
            <p:nvPr/>
          </p:nvSpPr>
          <p:spPr bwMode="auto">
            <a:xfrm>
              <a:off x="3651" y="3488"/>
              <a:ext cx="14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sz="1600">
                  <a:solidFill>
                    <a:srgbClr val="FFFF00"/>
                  </a:solidFill>
                </a:rPr>
                <a:t>1</a:t>
              </a:r>
              <a:r>
                <a:rPr lang="pt-BR" altLang="pt-BR">
                  <a:solidFill>
                    <a:srgbClr val="FFFF00"/>
                  </a:solidFill>
                </a:rPr>
                <a:t> &gt; </a:t>
              </a: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sz="1600">
                  <a:solidFill>
                    <a:srgbClr val="FFFF00"/>
                  </a:solidFill>
                </a:rPr>
                <a:t>2   </a:t>
              </a:r>
              <a:r>
                <a:rPr lang="pt-BR" altLang="pt-BR" sz="3600">
                  <a:solidFill>
                    <a:srgbClr val="FFFF00"/>
                  </a:solidFill>
                </a:rPr>
                <a:t>&gt; a</a:t>
              </a:r>
              <a:r>
                <a:rPr lang="pt-BR" altLang="pt-BR" sz="1600">
                  <a:solidFill>
                    <a:srgbClr val="FFFF00"/>
                  </a:solidFill>
                </a:rPr>
                <a:t>3</a:t>
              </a:r>
              <a:endParaRPr lang="pt-BR" altLang="pt-B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  <p:bldP spid="266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57563" y="88900"/>
            <a:ext cx="2924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9388" y="714375"/>
            <a:ext cx="158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  <a:latin typeface="Futura XBlk BT"/>
              </a:rPr>
              <a:t>Força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520700" y="1500188"/>
            <a:ext cx="7908925" cy="2944812"/>
            <a:chOff x="328" y="935"/>
            <a:chExt cx="4982" cy="1855"/>
          </a:xfrm>
        </p:grpSpPr>
        <p:sp>
          <p:nvSpPr>
            <p:cNvPr id="38919" name="Rectangle 66"/>
            <p:cNvSpPr>
              <a:spLocks noChangeArrowheads="1"/>
            </p:cNvSpPr>
            <p:nvPr/>
          </p:nvSpPr>
          <p:spPr bwMode="auto">
            <a:xfrm>
              <a:off x="328" y="935"/>
              <a:ext cx="4982" cy="185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800"/>
            </a:p>
          </p:txBody>
        </p:sp>
        <p:sp>
          <p:nvSpPr>
            <p:cNvPr id="38920" name="Text Box 56"/>
            <p:cNvSpPr txBox="1">
              <a:spLocks noChangeArrowheads="1"/>
            </p:cNvSpPr>
            <p:nvPr/>
          </p:nvSpPr>
          <p:spPr bwMode="auto">
            <a:xfrm>
              <a:off x="471" y="1026"/>
              <a:ext cx="4839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Força é todo agente físico capaz de: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 Modificar um corpo.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Produzir movimento em um corpo.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Modificar o movimento de um corpo.</a:t>
              </a: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150" y="4643438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tx1">
                    <a:lumMod val="50000"/>
                  </a:schemeClr>
                </a:solidFill>
                <a:latin typeface="Futura XBlk BT" pitchFamily="34" charset="0"/>
              </a:rPr>
              <a:t>Unidades de força: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54848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C00000"/>
                </a:solidFill>
                <a:latin typeface="Futura XBlk BT"/>
              </a:rPr>
              <a:t>N (Newton), Kgf(quilograma-força) dyn(dina)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C00000"/>
                </a:solidFill>
                <a:latin typeface="Futura XBlk BT"/>
              </a:rPr>
              <a:t>10N = 1Kgf = 100.000 dyn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3708400" y="88900"/>
            <a:ext cx="1989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879600" y="328613"/>
            <a:ext cx="526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>
                <a:solidFill>
                  <a:srgbClr val="E9FA0E"/>
                </a:solidFill>
                <a:latin typeface="Futura XBlk BT"/>
              </a:rPr>
              <a:t>Força resultante F</a:t>
            </a:r>
            <a:r>
              <a:rPr lang="pt-BR" altLang="pt-BR" sz="2400">
                <a:solidFill>
                  <a:srgbClr val="E9FA0E"/>
                </a:solidFill>
                <a:latin typeface="Futura XBlk BT"/>
              </a:rPr>
              <a:t>R</a:t>
            </a:r>
            <a:endParaRPr lang="pt-BR" altLang="pt-BR" sz="4400">
              <a:solidFill>
                <a:srgbClr val="E9FA0E"/>
              </a:solidFill>
              <a:latin typeface="Futura XBlk BT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7188" y="1071563"/>
            <a:ext cx="85010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latin typeface="Futura XBlk BT"/>
              </a:rPr>
              <a:t>Força resultante (F</a:t>
            </a:r>
            <a:r>
              <a:rPr lang="pt-BR" altLang="pt-BR" sz="2000">
                <a:latin typeface="Futura XBlk BT"/>
              </a:rPr>
              <a:t>R</a:t>
            </a:r>
            <a:r>
              <a:rPr lang="pt-BR" altLang="pt-BR" sz="3600">
                <a:latin typeface="Futura XBlk BT"/>
              </a:rPr>
              <a:t>) ou resultante da ação de várias forças que atuam sobre um corpo é a soma vetorial de todas as forças que atuam no corpo. </a:t>
            </a:r>
            <a:endParaRPr lang="pt-BR" altLang="pt-BR" sz="4000">
              <a:latin typeface="Futura XBlk BT"/>
            </a:endParaRPr>
          </a:p>
        </p:txBody>
      </p:sp>
      <p:sp>
        <p:nvSpPr>
          <p:cNvPr id="15" name="Cubo 14"/>
          <p:cNvSpPr/>
          <p:nvPr/>
        </p:nvSpPr>
        <p:spPr bwMode="auto">
          <a:xfrm>
            <a:off x="1643063" y="4429125"/>
            <a:ext cx="1216025" cy="1216025"/>
          </a:xfrm>
          <a:prstGeom prst="cub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  <a:latin typeface="Arial" charset="0"/>
            </a:endParaRPr>
          </a:p>
        </p:txBody>
      </p:sp>
      <p:cxnSp>
        <p:nvCxnSpPr>
          <p:cNvPr id="17" name="Conector de seta reta 16"/>
          <p:cNvCxnSpPr>
            <a:cxnSpLocks noChangeShapeType="1"/>
          </p:cNvCxnSpPr>
          <p:nvPr/>
        </p:nvCxnSpPr>
        <p:spPr bwMode="auto">
          <a:xfrm rot="10800000">
            <a:off x="2786063" y="5072063"/>
            <a:ext cx="785812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de seta reta 18"/>
          <p:cNvCxnSpPr>
            <a:cxnSpLocks noChangeShapeType="1"/>
          </p:cNvCxnSpPr>
          <p:nvPr/>
        </p:nvCxnSpPr>
        <p:spPr bwMode="auto">
          <a:xfrm>
            <a:off x="71438" y="4143375"/>
            <a:ext cx="1571625" cy="9286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ector de seta reta 19"/>
          <p:cNvCxnSpPr>
            <a:cxnSpLocks noChangeShapeType="1"/>
          </p:cNvCxnSpPr>
          <p:nvPr/>
        </p:nvCxnSpPr>
        <p:spPr bwMode="auto">
          <a:xfrm rot="5400000" flipH="1" flipV="1">
            <a:off x="5037138" y="5535613"/>
            <a:ext cx="642937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de seta reta 24"/>
          <p:cNvCxnSpPr>
            <a:cxnSpLocks noChangeShapeType="1"/>
          </p:cNvCxnSpPr>
          <p:nvPr/>
        </p:nvCxnSpPr>
        <p:spPr bwMode="auto">
          <a:xfrm>
            <a:off x="3786188" y="4295775"/>
            <a:ext cx="1571625" cy="9286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ector de seta reta 25"/>
          <p:cNvCxnSpPr>
            <a:cxnSpLocks noChangeShapeType="1"/>
          </p:cNvCxnSpPr>
          <p:nvPr/>
        </p:nvCxnSpPr>
        <p:spPr bwMode="auto">
          <a:xfrm rot="10800000">
            <a:off x="4572000" y="5856288"/>
            <a:ext cx="785813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ector de seta reta 26"/>
          <p:cNvCxnSpPr>
            <a:cxnSpLocks noChangeShapeType="1"/>
          </p:cNvCxnSpPr>
          <p:nvPr/>
        </p:nvCxnSpPr>
        <p:spPr bwMode="auto">
          <a:xfrm rot="5400000" flipH="1" flipV="1">
            <a:off x="1892300" y="5964238"/>
            <a:ext cx="642937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Cubo 29"/>
          <p:cNvSpPr/>
          <p:nvPr/>
        </p:nvSpPr>
        <p:spPr bwMode="auto">
          <a:xfrm>
            <a:off x="6286500" y="4071938"/>
            <a:ext cx="1216025" cy="1216025"/>
          </a:xfrm>
          <a:prstGeom prst="cub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  <a:latin typeface="Arial" charset="0"/>
            </a:endParaRPr>
          </a:p>
        </p:txBody>
      </p:sp>
      <p:cxnSp>
        <p:nvCxnSpPr>
          <p:cNvPr id="31" name="Conector de seta reta 30"/>
          <p:cNvCxnSpPr>
            <a:cxnSpLocks noChangeShapeType="1"/>
          </p:cNvCxnSpPr>
          <p:nvPr/>
        </p:nvCxnSpPr>
        <p:spPr bwMode="auto">
          <a:xfrm rot="16200000" flipH="1">
            <a:off x="6607969" y="5179219"/>
            <a:ext cx="1500187" cy="714375"/>
          </a:xfrm>
          <a:prstGeom prst="straightConnector1">
            <a:avLst/>
          </a:prstGeom>
          <a:noFill/>
          <a:ln w="7620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de seta reta 31"/>
          <p:cNvCxnSpPr>
            <a:cxnSpLocks noChangeShapeType="1"/>
          </p:cNvCxnSpPr>
          <p:nvPr/>
        </p:nvCxnSpPr>
        <p:spPr bwMode="auto">
          <a:xfrm rot="16200000" flipH="1">
            <a:off x="3393282" y="4750594"/>
            <a:ext cx="1500187" cy="714375"/>
          </a:xfrm>
          <a:prstGeom prst="straightConnector1">
            <a:avLst/>
          </a:prstGeom>
          <a:noFill/>
          <a:ln w="7620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4" grpId="0"/>
      <p:bldP spid="15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786063" y="-71438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1438" y="785813"/>
            <a:ext cx="8964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 i="0" u="sng">
                <a:latin typeface="Futura XBlk BT"/>
              </a:rPr>
              <a:t>Inércia</a:t>
            </a:r>
            <a:r>
              <a:rPr lang="pt-BR" altLang="pt-BR" sz="3000" b="0" i="0">
                <a:latin typeface="Futura XBlk BT"/>
              </a:rPr>
              <a:t> é a tendência que um corpo tem de manter-se em seu estado de origem. Ou dito de outra forma é a dificuldade de movimentar um corpo ou de modificar o movimento do corpo.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 b="0" i="0">
                <a:solidFill>
                  <a:srgbClr val="FFFF00"/>
                </a:solidFill>
                <a:latin typeface="Futura XBlk BT"/>
              </a:rPr>
              <a:t>Assim, se um homem tentar empurrar um fusca e um caminhão, será muito mais difícil  deslocar o caminhão do seu estado inicial que o fusca. Com efeito a inércia do caminhão é maior.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1438" y="4724400"/>
            <a:ext cx="8964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 u="sng">
                <a:latin typeface="Futura XBlk BT"/>
              </a:rPr>
              <a:t>Massa </a:t>
            </a:r>
            <a:r>
              <a:rPr lang="pt-BR" altLang="pt-BR" b="0" i="0">
                <a:latin typeface="Futura XBlk BT"/>
              </a:rPr>
              <a:t> é a medida da inércia de um corpo.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latin typeface="Futura XBlk BT"/>
              </a:rPr>
              <a:t>É fácil perceber no exemplo anterior que o caminhão tem muito mais massa que o fusca e por isso que tem mais inércia.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076575" y="88900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1438" y="1262063"/>
            <a:ext cx="89646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 u="sng">
                <a:latin typeface="Futura XBlk BT"/>
              </a:rPr>
              <a:t>Partícula Livre</a:t>
            </a:r>
            <a:r>
              <a:rPr lang="pt-BR" altLang="pt-BR" sz="3600" b="0" i="0">
                <a:latin typeface="Futura XBlk B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b="0" i="0">
              <a:latin typeface="Futura XBlk B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latin typeface="Futura XBlk BT"/>
              </a:rPr>
              <a:t>Considere duas partículas muito distantes uma da outra e de qualquer outra partícula do universo de forma que não existe interação entre as partículas e nem delas com o restante do universo.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latin typeface="Futura XBlk BT"/>
              </a:rPr>
              <a:t>Então diz-se que estas partículas são ‘</a:t>
            </a: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partículas livres</a:t>
            </a:r>
            <a:r>
              <a:rPr lang="pt-BR" altLang="pt-BR" sz="3600" b="0" i="0">
                <a:latin typeface="Futura XBlk BT"/>
              </a:rPr>
              <a:t>’.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"/>
          <p:cNvSpPr txBox="1">
            <a:spLocks noChangeArrowheads="1"/>
          </p:cNvSpPr>
          <p:nvPr/>
        </p:nvSpPr>
        <p:spPr bwMode="auto">
          <a:xfrm>
            <a:off x="2143125" y="285750"/>
            <a:ext cx="4814888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070800"/>
                </a:solidFill>
                <a:latin typeface="Arial" charset="0"/>
              </a:rPr>
              <a:t>Cinemática - Vetor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9695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Soma de vetores</a:t>
            </a:r>
            <a:endParaRPr lang="pt-BR" altLang="pt-BR" sz="3600" b="0" i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857375"/>
            <a:ext cx="4714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Um corpo com ação de duas forças.</a:t>
            </a:r>
          </a:p>
        </p:txBody>
      </p:sp>
      <p:grpSp>
        <p:nvGrpSpPr>
          <p:cNvPr id="3" name="Grupo 31"/>
          <p:cNvGrpSpPr>
            <a:grpSpLocks/>
          </p:cNvGrpSpPr>
          <p:nvPr/>
        </p:nvGrpSpPr>
        <p:grpSpPr bwMode="auto">
          <a:xfrm>
            <a:off x="5000625" y="1785938"/>
            <a:ext cx="3714750" cy="1133475"/>
            <a:chOff x="5000643" y="1785926"/>
            <a:chExt cx="3714729" cy="1133484"/>
          </a:xfrm>
        </p:grpSpPr>
        <p:sp>
          <p:nvSpPr>
            <p:cNvPr id="6163" name="Rectangle 10"/>
            <p:cNvSpPr>
              <a:spLocks noChangeArrowheads="1"/>
            </p:cNvSpPr>
            <p:nvPr/>
          </p:nvSpPr>
          <p:spPr bwMode="auto">
            <a:xfrm>
              <a:off x="5072098" y="1857364"/>
              <a:ext cx="7143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0" i="0"/>
                <a:t>F</a:t>
              </a:r>
              <a:r>
                <a:rPr lang="pt-BR" altLang="pt-BR" b="0" i="0" baseline="-25000"/>
                <a:t>1</a:t>
              </a:r>
              <a:endParaRPr lang="pt-BR" altLang="pt-BR" b="0" i="0"/>
            </a:p>
          </p:txBody>
        </p:sp>
        <p:sp>
          <p:nvSpPr>
            <p:cNvPr id="6164" name="Rectangle 10"/>
            <p:cNvSpPr>
              <a:spLocks noChangeArrowheads="1"/>
            </p:cNvSpPr>
            <p:nvPr/>
          </p:nvSpPr>
          <p:spPr bwMode="auto">
            <a:xfrm>
              <a:off x="8001024" y="2214554"/>
              <a:ext cx="7143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0" i="0"/>
                <a:t>F</a:t>
              </a:r>
              <a:r>
                <a:rPr lang="pt-BR" altLang="pt-BR" b="0" i="0" baseline="-25000"/>
                <a:t>2</a:t>
              </a:r>
            </a:p>
          </p:txBody>
        </p:sp>
        <p:sp>
          <p:nvSpPr>
            <p:cNvPr id="13" name="Nuvem 12"/>
            <p:cNvSpPr/>
            <p:nvPr/>
          </p:nvSpPr>
          <p:spPr bwMode="auto">
            <a:xfrm>
              <a:off x="6572259" y="1785926"/>
              <a:ext cx="1142994" cy="1071571"/>
            </a:xfrm>
            <a:prstGeom prst="cloud">
              <a:avLst/>
            </a:prstGeom>
            <a:solidFill>
              <a:schemeClr val="tx2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cxnSp>
          <p:nvCxnSpPr>
            <p:cNvPr id="6166" name="Conector de seta reta 10"/>
            <p:cNvCxnSpPr>
              <a:cxnSpLocks noChangeShapeType="1"/>
            </p:cNvCxnSpPr>
            <p:nvPr/>
          </p:nvCxnSpPr>
          <p:spPr bwMode="auto">
            <a:xfrm rot="10800000" flipV="1">
              <a:off x="5000643" y="2285993"/>
              <a:ext cx="2071687" cy="357188"/>
            </a:xfrm>
            <a:prstGeom prst="straightConnector1">
              <a:avLst/>
            </a:prstGeom>
            <a:noFill/>
            <a:ln w="762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Conector de seta reta 10"/>
            <p:cNvCxnSpPr>
              <a:cxnSpLocks noChangeShapeType="1"/>
            </p:cNvCxnSpPr>
            <p:nvPr/>
          </p:nvCxnSpPr>
          <p:spPr bwMode="auto">
            <a:xfrm>
              <a:off x="7000892" y="2285992"/>
              <a:ext cx="1419250" cy="633418"/>
            </a:xfrm>
            <a:prstGeom prst="straightConnector1">
              <a:avLst/>
            </a:prstGeom>
            <a:noFill/>
            <a:ln w="762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42875" y="3081338"/>
            <a:ext cx="35718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Determinação da força resultante pelo método do paralelogramo. </a:t>
            </a:r>
          </a:p>
        </p:txBody>
      </p:sp>
      <p:cxnSp>
        <p:nvCxnSpPr>
          <p:cNvPr id="18" name="Conector de seta reta 10"/>
          <p:cNvCxnSpPr>
            <a:cxnSpLocks noChangeShapeType="1"/>
          </p:cNvCxnSpPr>
          <p:nvPr/>
        </p:nvCxnSpPr>
        <p:spPr bwMode="auto">
          <a:xfrm rot="10800000" flipV="1">
            <a:off x="5153025" y="3500438"/>
            <a:ext cx="2071688" cy="357187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de seta reta 10"/>
          <p:cNvCxnSpPr>
            <a:cxnSpLocks noChangeShapeType="1"/>
          </p:cNvCxnSpPr>
          <p:nvPr/>
        </p:nvCxnSpPr>
        <p:spPr bwMode="auto">
          <a:xfrm>
            <a:off x="7224713" y="3509963"/>
            <a:ext cx="1419225" cy="633412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224463" y="3143250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F</a:t>
            </a:r>
            <a:r>
              <a:rPr lang="pt-BR" altLang="pt-BR" b="0" i="0" baseline="-25000"/>
              <a:t>1</a:t>
            </a:r>
            <a:endParaRPr lang="pt-BR" altLang="pt-BR" b="0" i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153400" y="3344863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F</a:t>
            </a:r>
            <a:r>
              <a:rPr lang="pt-BR" altLang="pt-BR" b="0" i="0" baseline="-25000"/>
              <a:t>2</a:t>
            </a:r>
          </a:p>
        </p:txBody>
      </p:sp>
      <p:cxnSp>
        <p:nvCxnSpPr>
          <p:cNvPr id="22" name="Conector de seta reta 10"/>
          <p:cNvCxnSpPr>
            <a:cxnSpLocks noChangeShapeType="1"/>
          </p:cNvCxnSpPr>
          <p:nvPr/>
        </p:nvCxnSpPr>
        <p:spPr bwMode="auto">
          <a:xfrm rot="10800000" flipV="1">
            <a:off x="6500813" y="4214813"/>
            <a:ext cx="2071687" cy="357187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ector de seta reta 10"/>
          <p:cNvCxnSpPr>
            <a:cxnSpLocks noChangeShapeType="1"/>
          </p:cNvCxnSpPr>
          <p:nvPr/>
        </p:nvCxnSpPr>
        <p:spPr bwMode="auto">
          <a:xfrm>
            <a:off x="5214938" y="3938588"/>
            <a:ext cx="1419225" cy="633412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ector de seta reta 10"/>
          <p:cNvCxnSpPr>
            <a:cxnSpLocks noChangeShapeType="1"/>
          </p:cNvCxnSpPr>
          <p:nvPr/>
        </p:nvCxnSpPr>
        <p:spPr bwMode="auto">
          <a:xfrm rot="5400000">
            <a:off x="6405562" y="3738563"/>
            <a:ext cx="1000125" cy="5715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572250" y="442912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solidFill>
                  <a:srgbClr val="FF0000"/>
                </a:solidFill>
              </a:rPr>
              <a:t>F</a:t>
            </a:r>
            <a:r>
              <a:rPr lang="pt-BR" altLang="pt-BR" i="0" baseline="-25000">
                <a:solidFill>
                  <a:srgbClr val="FF0000"/>
                </a:solidFill>
              </a:rPr>
              <a:t>R</a:t>
            </a:r>
            <a:endParaRPr lang="pt-BR" altLang="pt-BR" i="0">
              <a:solidFill>
                <a:srgbClr val="FF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57188" y="5214938"/>
            <a:ext cx="5072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O vetor força resultante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solidFill>
                  <a:srgbClr val="FF0000"/>
                </a:solidFill>
              </a:rPr>
              <a:t>F</a:t>
            </a:r>
            <a:r>
              <a:rPr lang="pt-BR" altLang="pt-BR" b="0" i="0" baseline="-25000">
                <a:solidFill>
                  <a:srgbClr val="FF0000"/>
                </a:solidFill>
              </a:rPr>
              <a:t>R</a:t>
            </a:r>
            <a:r>
              <a:rPr lang="pt-BR" altLang="pt-BR" b="0" i="0"/>
              <a:t> tem mesmo efeito das duas forças F</a:t>
            </a:r>
            <a:r>
              <a:rPr lang="pt-BR" altLang="pt-BR" b="0" i="0" baseline="-25000"/>
              <a:t>1</a:t>
            </a:r>
            <a:r>
              <a:rPr lang="pt-BR" altLang="pt-BR" b="0" i="0"/>
              <a:t> e F</a:t>
            </a:r>
            <a:r>
              <a:rPr lang="pt-BR" altLang="pt-BR" b="0" i="0" baseline="-25000"/>
              <a:t>2</a:t>
            </a:r>
            <a:r>
              <a:rPr lang="pt-BR" altLang="pt-BR" b="0" i="0"/>
              <a:t> juntas. </a:t>
            </a:r>
          </a:p>
        </p:txBody>
      </p:sp>
      <p:sp>
        <p:nvSpPr>
          <p:cNvPr id="29" name="Nuvem 28"/>
          <p:cNvSpPr/>
          <p:nvPr/>
        </p:nvSpPr>
        <p:spPr bwMode="auto">
          <a:xfrm>
            <a:off x="6572250" y="4929188"/>
            <a:ext cx="1143000" cy="1071562"/>
          </a:xfrm>
          <a:prstGeom prst="cloud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latin typeface="Arial" charset="0"/>
            </a:endParaRPr>
          </a:p>
        </p:txBody>
      </p:sp>
      <p:cxnSp>
        <p:nvCxnSpPr>
          <p:cNvPr id="30" name="Conector de seta reta 10"/>
          <p:cNvCxnSpPr>
            <a:cxnSpLocks noChangeShapeType="1"/>
          </p:cNvCxnSpPr>
          <p:nvPr/>
        </p:nvCxnSpPr>
        <p:spPr bwMode="auto">
          <a:xfrm rot="5400000">
            <a:off x="6357937" y="5715001"/>
            <a:ext cx="1000125" cy="5715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786563" y="613092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solidFill>
                  <a:srgbClr val="FF0000"/>
                </a:solidFill>
              </a:rPr>
              <a:t>F</a:t>
            </a:r>
            <a:r>
              <a:rPr lang="pt-BR" altLang="pt-BR" i="0" baseline="-25000">
                <a:solidFill>
                  <a:srgbClr val="FF0000"/>
                </a:solidFill>
              </a:rPr>
              <a:t>R</a:t>
            </a:r>
            <a:endParaRPr lang="pt-BR" altLang="pt-BR" i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20" grpId="0"/>
      <p:bldP spid="21" grpId="0"/>
      <p:bldP spid="27" grpId="0"/>
      <p:bldP spid="28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3286125" y="88900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1438" y="1136650"/>
            <a:ext cx="89646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 u="sng">
                <a:latin typeface="Futura XBlk BT"/>
              </a:rPr>
              <a:t>Primeira lei de Newton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latin typeface="Futura XBlk BT"/>
              </a:rPr>
              <a:t>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latin typeface="Futura XBlk BT"/>
              </a:rPr>
              <a:t>                                                </a:t>
            </a:r>
            <a:endParaRPr lang="pt-BR" altLang="pt-BR" b="0" i="0">
              <a:latin typeface="Futura XBlk B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latin typeface="Futura XBlk BT"/>
              </a:rPr>
              <a:t>“Se a resultante das forças que atua sobre um corpo é zero este corpo tende a manter seu estado de origem: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b="0" i="0">
                <a:latin typeface="Futura XBlk BT"/>
              </a:rPr>
              <a:t> Se ele está inicialmente em repouso, permanece em repouso.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b="0" i="0">
                <a:latin typeface="Futura XBlk BT"/>
              </a:rPr>
              <a:t> Se ele está inicialmente em movimento, permanece em movimento com velocidade constante, ou seja, em MRU.” 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66725" y="1928813"/>
            <a:ext cx="2462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solidFill>
                  <a:srgbClr val="FFFF00"/>
                </a:solidFill>
                <a:latin typeface="Futura XBlk BT"/>
              </a:rPr>
              <a:t>Enunciado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3286125" y="88900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71438" y="928688"/>
            <a:ext cx="8964612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 u="sng">
                <a:latin typeface="Futura XBlk BT"/>
              </a:rPr>
              <a:t>Primeira lei de Newton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400" b="0" i="0">
                <a:solidFill>
                  <a:srgbClr val="070800"/>
                </a:solidFill>
                <a:latin typeface="Futura XBlk BT"/>
              </a:rPr>
              <a:t>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latin typeface="Futura XBlk BT"/>
              </a:rPr>
              <a:t>“Num referencial em que uma partícula livre está em repouso qualquer outra partícula livre somente poderá estar em repouso ou  em MRU.”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14313" y="1571625"/>
            <a:ext cx="246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solidFill>
                  <a:srgbClr val="FFFF00"/>
                </a:solidFill>
                <a:latin typeface="Futura XBlk BT"/>
              </a:rPr>
              <a:t>Enunciado 2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2413" y="4295775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 u="sng">
                <a:solidFill>
                  <a:srgbClr val="FF0000"/>
                </a:solidFill>
                <a:latin typeface="Futura XBlk BT"/>
              </a:rPr>
              <a:t>Referencial inercial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latin typeface="Futura XBlk BT"/>
              </a:rPr>
              <a:t>Um referencial em que é válida a Primeira lei de Newton é um </a:t>
            </a:r>
            <a:r>
              <a:rPr lang="pt-BR" altLang="pt-BR" sz="3600" b="0" i="0" u="sng">
                <a:solidFill>
                  <a:srgbClr val="FFFF00"/>
                </a:solidFill>
                <a:latin typeface="Futura XBlk BT"/>
              </a:rPr>
              <a:t>Referencial Inercial.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708400" y="-71438"/>
            <a:ext cx="2695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rgbClr val="070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71688" y="571500"/>
            <a:ext cx="6000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  <a:latin typeface="Futura XBlk BT"/>
              </a:rPr>
              <a:t>Primeira  Lei de Newton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  <a:latin typeface="Futura XBlk BT"/>
              </a:rPr>
              <a:t> (Princípio da Inércia)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46050" y="2143125"/>
            <a:ext cx="8640763" cy="1152525"/>
            <a:chOff x="839" y="935"/>
            <a:chExt cx="5443" cy="726"/>
          </a:xfrm>
        </p:grpSpPr>
        <p:sp>
          <p:nvSpPr>
            <p:cNvPr id="45063" name="Rectangle 66"/>
            <p:cNvSpPr>
              <a:spLocks noChangeArrowheads="1"/>
            </p:cNvSpPr>
            <p:nvPr/>
          </p:nvSpPr>
          <p:spPr bwMode="auto">
            <a:xfrm>
              <a:off x="839" y="935"/>
              <a:ext cx="4082" cy="72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974" y="1128"/>
              <a:ext cx="72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	     	</a:t>
              </a:r>
            </a:p>
          </p:txBody>
        </p:sp>
        <p:sp>
          <p:nvSpPr>
            <p:cNvPr id="45065" name="Text Box 56"/>
            <p:cNvSpPr txBox="1">
              <a:spLocks noChangeArrowheads="1"/>
            </p:cNvSpPr>
            <p:nvPr/>
          </p:nvSpPr>
          <p:spPr bwMode="auto">
            <a:xfrm>
              <a:off x="1893" y="1026"/>
              <a:ext cx="438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</a:rPr>
                <a:t>V = constante = 0	      repouso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</a:rPr>
                <a:t>V = constante ≠ 0	        MRU</a:t>
              </a:r>
            </a:p>
          </p:txBody>
        </p:sp>
        <p:sp>
          <p:nvSpPr>
            <p:cNvPr id="45066" name="Line 57"/>
            <p:cNvSpPr>
              <a:spLocks noChangeShapeType="1"/>
            </p:cNvSpPr>
            <p:nvPr/>
          </p:nvSpPr>
          <p:spPr bwMode="auto">
            <a:xfrm>
              <a:off x="3651" y="1188"/>
              <a:ext cx="227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7" name="Line 58"/>
            <p:cNvSpPr>
              <a:spLocks noChangeShapeType="1"/>
            </p:cNvSpPr>
            <p:nvPr/>
          </p:nvSpPr>
          <p:spPr bwMode="auto">
            <a:xfrm>
              <a:off x="3651" y="1434"/>
              <a:ext cx="227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8" name="Line 59"/>
            <p:cNvSpPr>
              <a:spLocks noChangeShapeType="1"/>
            </p:cNvSpPr>
            <p:nvPr/>
          </p:nvSpPr>
          <p:spPr bwMode="auto">
            <a:xfrm flipV="1">
              <a:off x="1654" y="1117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9" name="Line 60"/>
            <p:cNvSpPr>
              <a:spLocks noChangeShapeType="1"/>
            </p:cNvSpPr>
            <p:nvPr/>
          </p:nvSpPr>
          <p:spPr bwMode="auto">
            <a:xfrm>
              <a:off x="1654" y="1298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8741" name="Picture 69" descr="50A539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00563"/>
            <a:ext cx="89027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2" name="Picture 70" descr="24341C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476500"/>
            <a:ext cx="22431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5750" y="142875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Segunda Lei de Newton</a:t>
            </a:r>
          </a:p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 (Princípio Fundamental da Dinâmica)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85750" y="1557338"/>
            <a:ext cx="57864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	A </a:t>
            </a:r>
            <a:r>
              <a:rPr lang="pt-BR" altLang="pt-BR" sz="2400">
                <a:solidFill>
                  <a:srgbClr val="E9FA0E"/>
                </a:solidFill>
              </a:rPr>
              <a:t>aceleração </a:t>
            </a:r>
            <a:r>
              <a:rPr lang="pt-BR" altLang="pt-BR" sz="2400"/>
              <a:t>adquirida por um corpo é diretamente proporcional a </a:t>
            </a:r>
            <a:r>
              <a:rPr lang="pt-BR" altLang="pt-BR" sz="2400">
                <a:solidFill>
                  <a:srgbClr val="FFFF00"/>
                </a:solidFill>
              </a:rPr>
              <a:t>fo</a:t>
            </a:r>
            <a:r>
              <a:rPr lang="pt-BR" altLang="pt-BR" sz="2400">
                <a:solidFill>
                  <a:srgbClr val="FFFF00"/>
                </a:solidFill>
                <a:latin typeface="Futura Md BT"/>
              </a:rPr>
              <a:t>rça resultante</a:t>
            </a:r>
            <a:r>
              <a:rPr lang="pt-BR" altLang="pt-BR" sz="2400">
                <a:latin typeface="Futura Md BT"/>
              </a:rPr>
              <a:t> externa que atua sobre o corpo. Esta aceleração terá a mesma direção e no mesmo sentido da força, e é</a:t>
            </a:r>
            <a:r>
              <a:rPr lang="pt-BR" altLang="pt-BR" sz="2400">
                <a:solidFill>
                  <a:srgbClr val="E9FA0E"/>
                </a:solidFill>
                <a:latin typeface="Futura Md BT"/>
              </a:rPr>
              <a:t> </a:t>
            </a:r>
            <a:r>
              <a:rPr lang="pt-BR" altLang="pt-BR" sz="2400">
                <a:latin typeface="Futura Md BT"/>
              </a:rPr>
              <a:t> inversamente proporcional a  </a:t>
            </a:r>
            <a:r>
              <a:rPr lang="pt-BR" altLang="pt-BR" sz="2400">
                <a:solidFill>
                  <a:srgbClr val="E9FA0E"/>
                </a:solidFill>
                <a:latin typeface="Futura Md BT"/>
              </a:rPr>
              <a:t>massa </a:t>
            </a:r>
            <a:r>
              <a:rPr lang="pt-BR" altLang="pt-BR" sz="2400">
                <a:latin typeface="Futura Md BT"/>
              </a:rPr>
              <a:t>do corpo.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84625" y="5922963"/>
            <a:ext cx="2016125" cy="792162"/>
            <a:chOff x="2472" y="3475"/>
            <a:chExt cx="1270" cy="499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472" y="3475"/>
              <a:ext cx="1270" cy="49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499" y="3566"/>
              <a:ext cx="11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 F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R </a:t>
              </a:r>
              <a:r>
                <a:rPr lang="pt-BR" altLang="pt-BR" sz="2800">
                  <a:solidFill>
                    <a:srgbClr val="E9FA0E"/>
                  </a:solidFill>
                </a:rPr>
                <a:t>= m.a</a:t>
              </a:r>
              <a:endParaRPr lang="pt-BR" altLang="pt-BR" sz="2800" baseline="-25000">
                <a:solidFill>
                  <a:srgbClr val="E9FA0E"/>
                </a:solidFill>
              </a:endParaRPr>
            </a:p>
          </p:txBody>
        </p:sp>
      </p:grpSp>
      <p:pic>
        <p:nvPicPr>
          <p:cNvPr id="63497" name="Picture 9" descr="A39717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79575"/>
            <a:ext cx="24098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2500313" y="4429125"/>
          <a:ext cx="18573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ção" r:id="rId7" imgW="469696" imgH="393529" progId="Equation.3">
                  <p:embed/>
                </p:oleObj>
              </mc:Choice>
              <mc:Fallback>
                <p:oleObj name="Equação" r:id="rId7" imgW="469696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429125"/>
                        <a:ext cx="1857375" cy="1123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85863" y="0"/>
            <a:ext cx="652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Terceira Lei de Newton</a:t>
            </a:r>
          </a:p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(Princípio da Ação e Reação)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39750" y="3254375"/>
            <a:ext cx="8208963" cy="576263"/>
            <a:chOff x="340" y="2795"/>
            <a:chExt cx="5171" cy="363"/>
          </a:xfrm>
        </p:grpSpPr>
        <p:sp>
          <p:nvSpPr>
            <p:cNvPr id="47114" name="Rectangle 28"/>
            <p:cNvSpPr>
              <a:spLocks noChangeArrowheads="1"/>
            </p:cNvSpPr>
            <p:nvPr/>
          </p:nvSpPr>
          <p:spPr bwMode="auto">
            <a:xfrm>
              <a:off x="2426" y="2795"/>
              <a:ext cx="1407" cy="363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7115" name="Text Box 5"/>
            <p:cNvSpPr txBox="1">
              <a:spLocks noChangeArrowheads="1"/>
            </p:cNvSpPr>
            <p:nvPr/>
          </p:nvSpPr>
          <p:spPr bwMode="auto">
            <a:xfrm>
              <a:off x="340" y="2836"/>
              <a:ext cx="51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Md BT"/>
                </a:rPr>
                <a:t>- Mesma intensidade     |</a:t>
              </a:r>
              <a:r>
                <a:rPr lang="pt-BR" altLang="pt-BR" sz="2400"/>
                <a:t>F</a:t>
              </a:r>
              <a:r>
                <a:rPr lang="pt-BR" altLang="pt-BR" sz="2400" baseline="-25000"/>
                <a:t>A </a:t>
              </a:r>
              <a:r>
                <a:rPr lang="pt-BR" altLang="pt-BR" sz="2400">
                  <a:latin typeface="Futura Md BT"/>
                </a:rPr>
                <a:t>| = |</a:t>
              </a:r>
              <a:r>
                <a:rPr lang="pt-BR" altLang="pt-BR" sz="2400"/>
                <a:t>F</a:t>
              </a:r>
              <a:r>
                <a:rPr lang="pt-BR" altLang="pt-BR" sz="2400" baseline="-25000"/>
                <a:t>B</a:t>
              </a:r>
              <a:r>
                <a:rPr lang="pt-BR" altLang="pt-BR" sz="2400">
                  <a:latin typeface="Futura Md BT"/>
                </a:rPr>
                <a:t>| = F</a:t>
              </a:r>
            </a:p>
          </p:txBody>
        </p:sp>
      </p:grp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250825" y="1196975"/>
            <a:ext cx="8497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	Para um referencial inercial, toda interação entre dois corpos  A e B é  representado por um par de forças:  o corpo A exerce uma força F</a:t>
            </a:r>
            <a:r>
              <a:rPr lang="pt-BR" altLang="pt-BR" sz="2400" baseline="-25000"/>
              <a:t>A</a:t>
            </a:r>
            <a:r>
              <a:rPr lang="pt-BR" altLang="pt-BR" sz="2400"/>
              <a:t> (ação) sobre o corpo B e esse exerce uma força F</a:t>
            </a:r>
            <a:r>
              <a:rPr lang="pt-BR" altLang="pt-BR" sz="2400" baseline="-25000"/>
              <a:t>B</a:t>
            </a:r>
            <a:r>
              <a:rPr lang="pt-BR" altLang="pt-BR" sz="2400"/>
              <a:t> (reação) sobre o corpo A.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Estas forças têm: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39750" y="3686175"/>
            <a:ext cx="257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Mesma direção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539750" y="4071938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Sentidos opostos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39750" y="4500563"/>
            <a:ext cx="4889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Mesma natureza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2400"/>
              <a:t> Aplicadas em corpos distintos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2400"/>
              <a:t> Simultâneas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53278" name="Picture 30" descr="A0AB3E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928938"/>
            <a:ext cx="19288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9" name="Picture 31" descr="9B7B02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929188"/>
            <a:ext cx="3117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0" grpId="0"/>
      <p:bldP spid="53271" grpId="0"/>
      <p:bldP spid="53274" grpId="0"/>
      <p:bldP spid="5327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9"/>
          <p:cNvSpPr txBox="1">
            <a:spLocks noChangeArrowheads="1"/>
          </p:cNvSpPr>
          <p:nvPr/>
        </p:nvSpPr>
        <p:spPr bwMode="auto">
          <a:xfrm>
            <a:off x="1143000" y="142875"/>
            <a:ext cx="7196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Forças notáveis da dinâmica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323850" y="952500"/>
            <a:ext cx="41767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 u="sng"/>
              <a:t>Forças de contato</a:t>
            </a:r>
            <a:endParaRPr lang="pt-BR" altLang="pt-BR" sz="3600" b="0" i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aplicada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normal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de tração ou tensão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elástica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de atrito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centrípeta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centrípeta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b="0" i="0"/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4357688" y="981075"/>
            <a:ext cx="4714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 u="sng"/>
              <a:t>Forças sem contato</a:t>
            </a:r>
            <a:endParaRPr lang="pt-BR" altLang="pt-BR" sz="3600" b="0" i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gravitacional (peso)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elétrica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magnética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50825" y="857250"/>
            <a:ext cx="4035425" cy="5429250"/>
          </a:xfrm>
          <a:prstGeom prst="rect">
            <a:avLst/>
          </a:prstGeom>
          <a:noFill/>
          <a:ln w="57150" algn="ctr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357688" y="857250"/>
            <a:ext cx="4500562" cy="3143250"/>
          </a:xfrm>
          <a:prstGeom prst="rect">
            <a:avLst/>
          </a:prstGeom>
          <a:noFill/>
          <a:ln w="57150" algn="ctr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60418" name="Picture 2" descr="http://elisalua.files.wordpress.com/2009/04/terceira-lei-de-newton3222222222222.jpg?w=450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938"/>
            <a:ext cx="42148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5" grpId="0"/>
      <p:bldP spid="175116" grpId="0" animBg="1"/>
      <p:bldP spid="1751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Normal N</a:t>
            </a:r>
            <a:endParaRPr lang="pt-BR" altLang="pt-BR" sz="2800" b="0" i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normal é uma força perpendicular ao plano de apoio. Sua reação é sempre outra Normal N’. Assim um corpo quando faz contato com outro tem uma força normal N e o outro corpo também tem uma normal N’.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343650" y="5300663"/>
            <a:ext cx="1728788" cy="1008062"/>
            <a:chOff x="1818" y="3385"/>
            <a:chExt cx="1089" cy="635"/>
          </a:xfrm>
        </p:grpSpPr>
        <p:sp>
          <p:nvSpPr>
            <p:cNvPr id="49170" name="Text Box 15"/>
            <p:cNvSpPr txBox="1">
              <a:spLocks noChangeArrowheads="1"/>
            </p:cNvSpPr>
            <p:nvPr/>
          </p:nvSpPr>
          <p:spPr bwMode="auto">
            <a:xfrm>
              <a:off x="1986" y="3385"/>
              <a:ext cx="54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Mas </a:t>
              </a:r>
            </a:p>
          </p:txBody>
        </p:sp>
        <p:grpSp>
          <p:nvGrpSpPr>
            <p:cNvPr id="49171" name="Group 16"/>
            <p:cNvGrpSpPr>
              <a:grpSpLocks/>
            </p:cNvGrpSpPr>
            <p:nvPr/>
          </p:nvGrpSpPr>
          <p:grpSpPr bwMode="auto">
            <a:xfrm>
              <a:off x="1818" y="3657"/>
              <a:ext cx="1089" cy="363"/>
              <a:chOff x="1637" y="3702"/>
              <a:chExt cx="1089" cy="363"/>
            </a:xfrm>
          </p:grpSpPr>
          <p:sp>
            <p:nvSpPr>
              <p:cNvPr id="49172" name="Rectangle 17"/>
              <p:cNvSpPr>
                <a:spLocks noChangeArrowheads="1"/>
              </p:cNvSpPr>
              <p:nvPr/>
            </p:nvSpPr>
            <p:spPr bwMode="auto">
              <a:xfrm>
                <a:off x="1637" y="3702"/>
                <a:ext cx="1089" cy="36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49173" name="Text Box 18"/>
              <p:cNvSpPr txBox="1">
                <a:spLocks noChangeArrowheads="1"/>
              </p:cNvSpPr>
              <p:nvPr/>
            </p:nvSpPr>
            <p:spPr bwMode="auto">
              <a:xfrm>
                <a:off x="1713" y="3732"/>
                <a:ext cx="9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pt-BR" sz="2400">
                    <a:cs typeface="Arial" pitchFamily="34" charset="0"/>
                  </a:rPr>
                  <a:t>|N </a:t>
                </a:r>
                <a:r>
                  <a:rPr lang="en-US" altLang="pt-BR" sz="2400"/>
                  <a:t>| = |P |</a:t>
                </a:r>
              </a:p>
            </p:txBody>
          </p:sp>
        </p:grpSp>
      </p:grpSp>
      <p:grpSp>
        <p:nvGrpSpPr>
          <p:cNvPr id="49156" name="Grupo 21"/>
          <p:cNvGrpSpPr>
            <a:grpSpLocks/>
          </p:cNvGrpSpPr>
          <p:nvPr/>
        </p:nvGrpSpPr>
        <p:grpSpPr bwMode="auto">
          <a:xfrm>
            <a:off x="142875" y="3143250"/>
            <a:ext cx="4643438" cy="3359150"/>
            <a:chOff x="142875" y="3143250"/>
            <a:chExt cx="4643438" cy="3359150"/>
          </a:xfrm>
        </p:grpSpPr>
        <p:sp>
          <p:nvSpPr>
            <p:cNvPr id="49159" name="Rectangle 20"/>
            <p:cNvSpPr>
              <a:spLocks noChangeArrowheads="1"/>
            </p:cNvSpPr>
            <p:nvPr/>
          </p:nvSpPr>
          <p:spPr bwMode="auto">
            <a:xfrm>
              <a:off x="1658055" y="4147142"/>
              <a:ext cx="1412833" cy="1161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9160" name="Line 21"/>
            <p:cNvSpPr>
              <a:spLocks noChangeShapeType="1"/>
            </p:cNvSpPr>
            <p:nvPr/>
          </p:nvSpPr>
          <p:spPr bwMode="auto">
            <a:xfrm>
              <a:off x="848179" y="5340808"/>
              <a:ext cx="30281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1" name="Line 22"/>
            <p:cNvSpPr>
              <a:spLocks noChangeShapeType="1"/>
            </p:cNvSpPr>
            <p:nvPr/>
          </p:nvSpPr>
          <p:spPr bwMode="auto">
            <a:xfrm>
              <a:off x="1353239" y="5340808"/>
              <a:ext cx="0" cy="11155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2" name="Line 23"/>
            <p:cNvSpPr>
              <a:spLocks noChangeShapeType="1"/>
            </p:cNvSpPr>
            <p:nvPr/>
          </p:nvSpPr>
          <p:spPr bwMode="auto">
            <a:xfrm>
              <a:off x="3373480" y="5386862"/>
              <a:ext cx="0" cy="11155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3" name="Line 24"/>
            <p:cNvSpPr>
              <a:spLocks noChangeShapeType="1"/>
            </p:cNvSpPr>
            <p:nvPr/>
          </p:nvSpPr>
          <p:spPr bwMode="auto">
            <a:xfrm>
              <a:off x="142875" y="6502400"/>
              <a:ext cx="464343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4" name="Line 25"/>
            <p:cNvSpPr>
              <a:spLocks noChangeShapeType="1"/>
            </p:cNvSpPr>
            <p:nvPr/>
          </p:nvSpPr>
          <p:spPr bwMode="auto">
            <a:xfrm>
              <a:off x="2403458" y="4644876"/>
              <a:ext cx="0" cy="1043897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5" name="Line 26"/>
            <p:cNvSpPr>
              <a:spLocks noChangeShapeType="1"/>
            </p:cNvSpPr>
            <p:nvPr/>
          </p:nvSpPr>
          <p:spPr bwMode="auto">
            <a:xfrm flipV="1">
              <a:off x="2363359" y="3652119"/>
              <a:ext cx="0" cy="104389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6" name="Text Box 27"/>
            <p:cNvSpPr txBox="1">
              <a:spLocks noChangeArrowheads="1"/>
            </p:cNvSpPr>
            <p:nvPr/>
          </p:nvSpPr>
          <p:spPr bwMode="auto">
            <a:xfrm>
              <a:off x="1758177" y="3143250"/>
              <a:ext cx="567358" cy="7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N</a:t>
              </a:r>
            </a:p>
          </p:txBody>
        </p:sp>
        <p:sp>
          <p:nvSpPr>
            <p:cNvPr id="49167" name="Text Box 28"/>
            <p:cNvSpPr txBox="1">
              <a:spLocks noChangeArrowheads="1"/>
            </p:cNvSpPr>
            <p:nvPr/>
          </p:nvSpPr>
          <p:spPr bwMode="auto">
            <a:xfrm>
              <a:off x="2363359" y="5340808"/>
              <a:ext cx="542884" cy="7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P</a:t>
              </a:r>
            </a:p>
          </p:txBody>
        </p:sp>
        <p:sp>
          <p:nvSpPr>
            <p:cNvPr id="49168" name="Line 29"/>
            <p:cNvSpPr>
              <a:spLocks noChangeShapeType="1"/>
            </p:cNvSpPr>
            <p:nvPr/>
          </p:nvSpPr>
          <p:spPr bwMode="auto">
            <a:xfrm>
              <a:off x="2357420" y="5340808"/>
              <a:ext cx="0" cy="104389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9" name="Text Box 30"/>
            <p:cNvSpPr txBox="1">
              <a:spLocks noChangeArrowheads="1"/>
            </p:cNvSpPr>
            <p:nvPr/>
          </p:nvSpPr>
          <p:spPr bwMode="auto">
            <a:xfrm>
              <a:off x="1743578" y="5765531"/>
              <a:ext cx="685280" cy="7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N’</a:t>
              </a:r>
            </a:p>
          </p:txBody>
        </p:sp>
      </p:grp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4000500" y="3357563"/>
            <a:ext cx="5035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00"/>
                </a:solidFill>
              </a:rPr>
              <a:t> A força normal é uma força 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00"/>
                </a:solidFill>
              </a:rPr>
              <a:t>contato e sua reação não é o peso. A reação do peso atua no centro da Terra. A reação da normal  esta no outro corpo. 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de tração ou tensão </a:t>
            </a:r>
            <a:r>
              <a:rPr lang="pt-BR" altLang="pt-BR" sz="2800" b="0" i="0"/>
              <a:t>T</a:t>
            </a: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de tração T</a:t>
            </a:r>
            <a:r>
              <a:rPr lang="pt-BR" altLang="pt-BR" sz="2800" b="0" i="0" baseline="-25000"/>
              <a:t>  </a:t>
            </a:r>
            <a:r>
              <a:rPr lang="pt-BR" altLang="pt-BR" sz="2800" b="0" i="0"/>
              <a:t>é uma força que atua nos tirantes (fios e cabos). Esta força surge por consequência da ação de outros esforços.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5286375" y="3000375"/>
            <a:ext cx="3500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A força de tração sempre estica o fio. </a:t>
            </a:r>
          </a:p>
        </p:txBody>
      </p:sp>
      <p:sp>
        <p:nvSpPr>
          <p:cNvPr id="50181" name="AutoShape 2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0182" name="AutoShape 4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50183" name="Picture 9" descr="http://t3.gstatic.com/images?q=tbn:ANd9GcTppXw0BSQOBc_1Z__EMN6VNnKdmCnFS3ZfoI4UYiMOw2ADRYIt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75" y="3576638"/>
            <a:ext cx="563562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de seta reta 19"/>
          <p:cNvCxnSpPr>
            <a:cxnSpLocks noChangeShapeType="1"/>
          </p:cNvCxnSpPr>
          <p:nvPr/>
        </p:nvCxnSpPr>
        <p:spPr bwMode="auto">
          <a:xfrm>
            <a:off x="2000250" y="4953000"/>
            <a:ext cx="1071563" cy="914400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de seta reta 20"/>
          <p:cNvCxnSpPr>
            <a:cxnSpLocks noChangeShapeType="1"/>
          </p:cNvCxnSpPr>
          <p:nvPr/>
        </p:nvCxnSpPr>
        <p:spPr bwMode="auto">
          <a:xfrm rot="5400000">
            <a:off x="-207962" y="5792788"/>
            <a:ext cx="1271587" cy="1587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286375" y="4398963"/>
            <a:ext cx="3500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A  reação da força de tração também é força de tração e atua nos blocos. </a:t>
            </a:r>
          </a:p>
        </p:txBody>
      </p:sp>
      <p:cxnSp>
        <p:nvCxnSpPr>
          <p:cNvPr id="24" name="Conector de seta reta 23"/>
          <p:cNvCxnSpPr>
            <a:cxnSpLocks noChangeShapeType="1"/>
          </p:cNvCxnSpPr>
          <p:nvPr/>
        </p:nvCxnSpPr>
        <p:spPr bwMode="auto">
          <a:xfrm rot="10800000">
            <a:off x="1357313" y="4429125"/>
            <a:ext cx="795337" cy="676275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ector de seta reta 25"/>
          <p:cNvCxnSpPr>
            <a:cxnSpLocks noChangeShapeType="1"/>
          </p:cNvCxnSpPr>
          <p:nvPr/>
        </p:nvCxnSpPr>
        <p:spPr bwMode="auto">
          <a:xfrm rot="16200000" flipV="1">
            <a:off x="-118269" y="4761707"/>
            <a:ext cx="1095375" cy="1588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6" grpId="0" autoUpdateAnimBg="0"/>
      <p:bldP spid="2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de Atrito </a:t>
            </a:r>
            <a:r>
              <a:rPr lang="pt-BR" altLang="pt-BR" sz="2800" b="0" i="0"/>
              <a:t>F</a:t>
            </a:r>
            <a:r>
              <a:rPr lang="pt-BR" altLang="pt-BR" sz="2800" b="0" i="0" baseline="-25000"/>
              <a:t>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de atrito F</a:t>
            </a:r>
            <a:r>
              <a:rPr lang="pt-BR" altLang="pt-BR" sz="2800" b="0" i="0" baseline="-25000"/>
              <a:t>at  </a:t>
            </a:r>
            <a:r>
              <a:rPr lang="pt-BR" altLang="pt-BR" sz="2800" b="0" i="0"/>
              <a:t>é uma força que atua nas duas superfícies em contato onde existe alguma rugosidade.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3929063" y="3214688"/>
            <a:ext cx="50355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>
                <a:solidFill>
                  <a:srgbClr val="FFFF00"/>
                </a:solidFill>
              </a:rPr>
              <a:t>Na figura o pé faz força para trás no piso e a reação que também é uma força de atrito, é uma força do piso sobre o pé, para frente. </a:t>
            </a:r>
          </a:p>
        </p:txBody>
      </p:sp>
      <p:pic>
        <p:nvPicPr>
          <p:cNvPr id="51205" name="Picture 2" descr="http://www.brasilescola.com/upload/e/acao%20e%20reac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0"/>
            <a:ext cx="29908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  <p:sp>
        <p:nvSpPr>
          <p:cNvPr id="52227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de Atrito </a:t>
            </a:r>
            <a:r>
              <a:rPr lang="pt-BR" altLang="pt-BR" sz="2800" b="0" i="0"/>
              <a:t>F</a:t>
            </a:r>
            <a:r>
              <a:rPr lang="pt-BR" altLang="pt-BR" sz="2800" b="0" i="0" baseline="-25000"/>
              <a:t>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de atrito F</a:t>
            </a:r>
            <a:r>
              <a:rPr lang="pt-BR" altLang="pt-BR" sz="2800" b="0" i="0" baseline="-25000"/>
              <a:t>at  </a:t>
            </a:r>
            <a:r>
              <a:rPr lang="pt-BR" altLang="pt-BR" sz="2800" b="0" i="0"/>
              <a:t>é uma força que atua nas duas superfícies em contato onde existe alguma rugosidade.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5214938" y="2857500"/>
            <a:ext cx="35004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Estão representados na figura as forças que atuam no bloco. A força de atrito é contrária ao movimento.  </a:t>
            </a:r>
          </a:p>
        </p:txBody>
      </p:sp>
      <p:sp>
        <p:nvSpPr>
          <p:cNvPr id="52229" name="AutoShape 2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2230" name="AutoShape 4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52231" name="Picture 6" descr="http://n.i.uol.com.br/licaodecasa/ensmedio/fisica/atrito/atrito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8263"/>
            <a:ext cx="47148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85750" y="5857875"/>
            <a:ext cx="8858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A força de atrito tem como reação uma outra força (também de atrito) que atua na superfície.   </a:t>
            </a:r>
          </a:p>
        </p:txBody>
      </p:sp>
      <p:cxnSp>
        <p:nvCxnSpPr>
          <p:cNvPr id="11" name="Conector de seta reta 10"/>
          <p:cNvCxnSpPr>
            <a:cxnSpLocks noChangeShapeType="1"/>
          </p:cNvCxnSpPr>
          <p:nvPr/>
        </p:nvCxnSpPr>
        <p:spPr bwMode="auto">
          <a:xfrm flipV="1">
            <a:off x="1585913" y="4643438"/>
            <a:ext cx="1200150" cy="14287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Conector de seta reta 16"/>
          <p:cNvCxnSpPr>
            <a:cxnSpLocks noChangeShapeType="1"/>
          </p:cNvCxnSpPr>
          <p:nvPr/>
        </p:nvCxnSpPr>
        <p:spPr bwMode="auto">
          <a:xfrm flipV="1">
            <a:off x="285750" y="4643438"/>
            <a:ext cx="1200150" cy="14287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411413" y="115888"/>
            <a:ext cx="343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40202"/>
                </a:solidFill>
              </a:rPr>
              <a:t>Cinemática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00050" y="749300"/>
            <a:ext cx="345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AFA1E"/>
                </a:solidFill>
              </a:rPr>
              <a:t>Conceitos básicos:</a:t>
            </a: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2571750" y="1428750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252413" y="1404938"/>
            <a:ext cx="44640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Vetor posição (r ou x):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É a grandeza vetorial que indica onde o móvel (objeto) encontra-se. O vetor posição tem origem em um referencial (origem do sistema cartesiano) e extremidade no móvel.</a:t>
            </a:r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>
            <a:off x="3214688" y="1428750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66" name="Text Box 118"/>
          <p:cNvSpPr txBox="1">
            <a:spLocks noChangeArrowheads="1"/>
          </p:cNvSpPr>
          <p:nvPr/>
        </p:nvSpPr>
        <p:spPr bwMode="auto">
          <a:xfrm>
            <a:off x="215900" y="4643438"/>
            <a:ext cx="90360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Vetor deslocamento (</a:t>
            </a:r>
            <a:r>
              <a:rPr lang="el-GR" altLang="pt-BR" sz="2400">
                <a:solidFill>
                  <a:srgbClr val="FF9900"/>
                </a:solidFill>
                <a:latin typeface="Lucida Console" pitchFamily="49" charset="0"/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r ou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/>
              <a:t> </a:t>
            </a:r>
            <a:r>
              <a:rPr lang="pt-BR" altLang="pt-BR" sz="2400">
                <a:solidFill>
                  <a:srgbClr val="FF9900"/>
                </a:solidFill>
              </a:rPr>
              <a:t>x):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É a diferença entre dois vetores posição. É sempre medido em linha reta e nos movimentos curvos é diferente da distância </a:t>
            </a:r>
            <a:r>
              <a:rPr lang="pt-BR" altLang="pt-BR">
                <a:solidFill>
                  <a:srgbClr val="FFFF00"/>
                </a:solidFill>
              </a:rPr>
              <a:t>d </a:t>
            </a:r>
            <a:r>
              <a:rPr lang="pt-BR" altLang="pt-BR" sz="2400"/>
              <a:t>percorrida pelo móvel.</a:t>
            </a:r>
          </a:p>
        </p:txBody>
      </p:sp>
      <p:grpSp>
        <p:nvGrpSpPr>
          <p:cNvPr id="7176" name="Group 127"/>
          <p:cNvGrpSpPr>
            <a:grpSpLocks/>
          </p:cNvGrpSpPr>
          <p:nvPr/>
        </p:nvGrpSpPr>
        <p:grpSpPr bwMode="auto">
          <a:xfrm>
            <a:off x="4716463" y="1628775"/>
            <a:ext cx="4392612" cy="2592388"/>
            <a:chOff x="2993" y="482"/>
            <a:chExt cx="2767" cy="1633"/>
          </a:xfrm>
        </p:grpSpPr>
        <p:sp>
          <p:nvSpPr>
            <p:cNvPr id="7179" name="Text Box 93"/>
            <p:cNvSpPr txBox="1">
              <a:spLocks noChangeArrowheads="1"/>
            </p:cNvSpPr>
            <p:nvPr/>
          </p:nvSpPr>
          <p:spPr bwMode="auto">
            <a:xfrm>
              <a:off x="4961" y="1638"/>
              <a:ext cx="7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9900"/>
                  </a:solidFill>
                </a:rPr>
                <a:t>trajetória</a:t>
              </a:r>
            </a:p>
          </p:txBody>
        </p:sp>
        <p:sp>
          <p:nvSpPr>
            <p:cNvPr id="7180" name="Line 100"/>
            <p:cNvSpPr>
              <a:spLocks noChangeShapeType="1"/>
            </p:cNvSpPr>
            <p:nvPr/>
          </p:nvSpPr>
          <p:spPr bwMode="auto">
            <a:xfrm>
              <a:off x="3198" y="617"/>
              <a:ext cx="0" cy="14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1" name="Line 101"/>
            <p:cNvSpPr>
              <a:spLocks noChangeShapeType="1"/>
            </p:cNvSpPr>
            <p:nvPr/>
          </p:nvSpPr>
          <p:spPr bwMode="auto">
            <a:xfrm flipH="1">
              <a:off x="3016" y="1933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2" name="Freeform 102"/>
            <p:cNvSpPr>
              <a:spLocks/>
            </p:cNvSpPr>
            <p:nvPr/>
          </p:nvSpPr>
          <p:spPr bwMode="auto">
            <a:xfrm>
              <a:off x="3470" y="709"/>
              <a:ext cx="1769" cy="952"/>
            </a:xfrm>
            <a:custGeom>
              <a:avLst/>
              <a:gdLst>
                <a:gd name="T0" fmla="*/ 0 w 1769"/>
                <a:gd name="T1" fmla="*/ 0 h 952"/>
                <a:gd name="T2" fmla="*/ 1043 w 1769"/>
                <a:gd name="T3" fmla="*/ 544 h 952"/>
                <a:gd name="T4" fmla="*/ 1406 w 1769"/>
                <a:gd name="T5" fmla="*/ 136 h 952"/>
                <a:gd name="T6" fmla="*/ 1769 w 1769"/>
                <a:gd name="T7" fmla="*/ 952 h 9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9"/>
                <a:gd name="T13" fmla="*/ 0 h 952"/>
                <a:gd name="T14" fmla="*/ 1769 w 1769"/>
                <a:gd name="T15" fmla="*/ 952 h 9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9" h="952">
                  <a:moveTo>
                    <a:pt x="0" y="0"/>
                  </a:moveTo>
                  <a:cubicBezTo>
                    <a:pt x="404" y="260"/>
                    <a:pt x="809" y="521"/>
                    <a:pt x="1043" y="544"/>
                  </a:cubicBezTo>
                  <a:cubicBezTo>
                    <a:pt x="1277" y="567"/>
                    <a:pt x="1285" y="68"/>
                    <a:pt x="1406" y="136"/>
                  </a:cubicBezTo>
                  <a:cubicBezTo>
                    <a:pt x="1527" y="204"/>
                    <a:pt x="1709" y="816"/>
                    <a:pt x="1769" y="952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183" name="Group 107"/>
            <p:cNvGrpSpPr>
              <a:grpSpLocks/>
            </p:cNvGrpSpPr>
            <p:nvPr/>
          </p:nvGrpSpPr>
          <p:grpSpPr bwMode="auto">
            <a:xfrm>
              <a:off x="4286" y="1616"/>
              <a:ext cx="239" cy="252"/>
              <a:chOff x="4286" y="1616"/>
              <a:chExt cx="239" cy="252"/>
            </a:xfrm>
          </p:grpSpPr>
          <p:sp>
            <p:nvSpPr>
              <p:cNvPr id="7196" name="Text Box 105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>
                    <a:solidFill>
                      <a:srgbClr val="CC0000"/>
                    </a:solidFill>
                  </a:rPr>
                  <a:t>r</a:t>
                </a:r>
                <a:r>
                  <a:rPr lang="pt-BR" altLang="pt-BR" sz="2000" baseline="-25000">
                    <a:solidFill>
                      <a:srgbClr val="CC0000"/>
                    </a:solidFill>
                  </a:rPr>
                  <a:t>2</a:t>
                </a:r>
                <a:endParaRPr lang="pt-BR" altLang="pt-BR" sz="2000">
                  <a:solidFill>
                    <a:srgbClr val="CC0000"/>
                  </a:solidFill>
                </a:endParaRPr>
              </a:p>
            </p:txBody>
          </p:sp>
          <p:sp>
            <p:nvSpPr>
              <p:cNvPr id="7197" name="Line 106"/>
              <p:cNvSpPr>
                <a:spLocks noChangeShapeType="1"/>
              </p:cNvSpPr>
              <p:nvPr/>
            </p:nvSpPr>
            <p:spPr bwMode="auto">
              <a:xfrm>
                <a:off x="4332" y="1661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184" name="Group 108"/>
            <p:cNvGrpSpPr>
              <a:grpSpLocks/>
            </p:cNvGrpSpPr>
            <p:nvPr/>
          </p:nvGrpSpPr>
          <p:grpSpPr bwMode="auto">
            <a:xfrm>
              <a:off x="3560" y="1298"/>
              <a:ext cx="239" cy="252"/>
              <a:chOff x="4286" y="1616"/>
              <a:chExt cx="239" cy="252"/>
            </a:xfrm>
          </p:grpSpPr>
          <p:sp>
            <p:nvSpPr>
              <p:cNvPr id="7194" name="Text Box 109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>
                    <a:solidFill>
                      <a:srgbClr val="CC0000"/>
                    </a:solidFill>
                  </a:rPr>
                  <a:t>r</a:t>
                </a:r>
                <a:r>
                  <a:rPr lang="pt-BR" altLang="pt-BR" sz="2000" baseline="-25000">
                    <a:solidFill>
                      <a:srgbClr val="CC0000"/>
                    </a:solidFill>
                  </a:rPr>
                  <a:t>1</a:t>
                </a:r>
                <a:endParaRPr lang="pt-BR" altLang="pt-BR" sz="2000">
                  <a:solidFill>
                    <a:srgbClr val="CC0000"/>
                  </a:solidFill>
                </a:endParaRPr>
              </a:p>
            </p:txBody>
          </p:sp>
          <p:sp>
            <p:nvSpPr>
              <p:cNvPr id="7195" name="Line 110"/>
              <p:cNvSpPr>
                <a:spLocks noChangeShapeType="1"/>
              </p:cNvSpPr>
              <p:nvPr/>
            </p:nvSpPr>
            <p:spPr bwMode="auto">
              <a:xfrm>
                <a:off x="4332" y="1661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85" name="Rectangle 111"/>
            <p:cNvSpPr>
              <a:spLocks noChangeArrowheads="1"/>
            </p:cNvSpPr>
            <p:nvPr/>
          </p:nvSpPr>
          <p:spPr bwMode="auto">
            <a:xfrm rot="1758802">
              <a:off x="3826" y="945"/>
              <a:ext cx="91" cy="46"/>
            </a:xfrm>
            <a:prstGeom prst="rect">
              <a:avLst/>
            </a:prstGeom>
            <a:solidFill>
              <a:srgbClr val="070800"/>
            </a:solidFill>
            <a:ln w="12700" algn="ctr">
              <a:solidFill>
                <a:srgbClr val="0708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86" name="Rectangle 112"/>
            <p:cNvSpPr>
              <a:spLocks noChangeArrowheads="1"/>
            </p:cNvSpPr>
            <p:nvPr/>
          </p:nvSpPr>
          <p:spPr bwMode="auto">
            <a:xfrm rot="4077827">
              <a:off x="5106" y="1404"/>
              <a:ext cx="88" cy="51"/>
            </a:xfrm>
            <a:prstGeom prst="rect">
              <a:avLst/>
            </a:prstGeom>
            <a:solidFill>
              <a:srgbClr val="070800"/>
            </a:solidFill>
            <a:ln w="12700" algn="ctr">
              <a:solidFill>
                <a:srgbClr val="0708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87" name="Line 113"/>
            <p:cNvSpPr>
              <a:spLocks noChangeShapeType="1"/>
            </p:cNvSpPr>
            <p:nvPr/>
          </p:nvSpPr>
          <p:spPr bwMode="auto">
            <a:xfrm flipH="1">
              <a:off x="3198" y="1434"/>
              <a:ext cx="1950" cy="49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8" name="Line 114"/>
            <p:cNvSpPr>
              <a:spLocks noChangeShapeType="1"/>
            </p:cNvSpPr>
            <p:nvPr/>
          </p:nvSpPr>
          <p:spPr bwMode="auto">
            <a:xfrm flipH="1">
              <a:off x="3198" y="981"/>
              <a:ext cx="680" cy="95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9" name="Text Box 116"/>
            <p:cNvSpPr txBox="1">
              <a:spLocks noChangeArrowheads="1"/>
            </p:cNvSpPr>
            <p:nvPr/>
          </p:nvSpPr>
          <p:spPr bwMode="auto">
            <a:xfrm>
              <a:off x="5351" y="1865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/>
                <a:t>x</a:t>
              </a:r>
            </a:p>
          </p:txBody>
        </p:sp>
        <p:sp>
          <p:nvSpPr>
            <p:cNvPr id="7190" name="Text Box 117"/>
            <p:cNvSpPr txBox="1">
              <a:spLocks noChangeArrowheads="1"/>
            </p:cNvSpPr>
            <p:nvPr/>
          </p:nvSpPr>
          <p:spPr bwMode="auto">
            <a:xfrm>
              <a:off x="2993" y="4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/>
                <a:t>y</a:t>
              </a:r>
            </a:p>
          </p:txBody>
        </p:sp>
        <p:sp>
          <p:nvSpPr>
            <p:cNvPr id="7191" name="Line 120"/>
            <p:cNvSpPr>
              <a:spLocks noChangeShapeType="1"/>
            </p:cNvSpPr>
            <p:nvPr/>
          </p:nvSpPr>
          <p:spPr bwMode="auto">
            <a:xfrm flipH="1" flipV="1">
              <a:off x="3878" y="981"/>
              <a:ext cx="1270" cy="453"/>
            </a:xfrm>
            <a:prstGeom prst="line">
              <a:avLst/>
            </a:prstGeom>
            <a:noFill/>
            <a:ln w="19050">
              <a:solidFill>
                <a:srgbClr val="99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0" name="Text Box 122"/>
            <p:cNvSpPr txBox="1">
              <a:spLocks noChangeArrowheads="1"/>
            </p:cNvSpPr>
            <p:nvPr/>
          </p:nvSpPr>
          <p:spPr bwMode="auto">
            <a:xfrm>
              <a:off x="4422" y="981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Δ</a:t>
              </a:r>
              <a:r>
                <a:rPr lang="pt-BR" sz="2000"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7193" name="Line 123"/>
            <p:cNvSpPr>
              <a:spLocks noChangeShapeType="1"/>
            </p:cNvSpPr>
            <p:nvPr/>
          </p:nvSpPr>
          <p:spPr bwMode="auto">
            <a:xfrm>
              <a:off x="4569" y="1026"/>
              <a:ext cx="136" cy="0"/>
            </a:xfrm>
            <a:prstGeom prst="line">
              <a:avLst/>
            </a:prstGeom>
            <a:noFill/>
            <a:ln w="12700">
              <a:solidFill>
                <a:srgbClr val="99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Line 99"/>
          <p:cNvSpPr>
            <a:spLocks noChangeShapeType="1"/>
          </p:cNvSpPr>
          <p:nvPr/>
        </p:nvSpPr>
        <p:spPr bwMode="auto">
          <a:xfrm>
            <a:off x="3641725" y="4714875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Line 99"/>
          <p:cNvSpPr>
            <a:spLocks noChangeShapeType="1"/>
          </p:cNvSpPr>
          <p:nvPr/>
        </p:nvSpPr>
        <p:spPr bwMode="auto">
          <a:xfrm>
            <a:off x="4570413" y="4714875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104" grpId="0" animBg="1"/>
      <p:bldP spid="2127" grpId="0"/>
      <p:bldP spid="2147" grpId="0" animBg="1"/>
      <p:bldP spid="2166" grpId="0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070800"/>
                </a:solidFill>
                <a:effectLst/>
              </a:rPr>
              <a:t>Força de atrito</a:t>
            </a:r>
          </a:p>
        </p:txBody>
      </p:sp>
      <p:grpSp>
        <p:nvGrpSpPr>
          <p:cNvPr id="2" name="Grupo 20"/>
          <p:cNvGrpSpPr>
            <a:grpSpLocks/>
          </p:cNvGrpSpPr>
          <p:nvPr/>
        </p:nvGrpSpPr>
        <p:grpSpPr bwMode="auto">
          <a:xfrm>
            <a:off x="1395413" y="2786063"/>
            <a:ext cx="6819900" cy="3652837"/>
            <a:chOff x="1339850" y="1341438"/>
            <a:chExt cx="6819900" cy="3652837"/>
          </a:xfrm>
        </p:grpSpPr>
        <p:sp>
          <p:nvSpPr>
            <p:cNvPr id="53253" name="Line 4"/>
            <p:cNvSpPr>
              <a:spLocks noChangeShapeType="1"/>
            </p:cNvSpPr>
            <p:nvPr/>
          </p:nvSpPr>
          <p:spPr bwMode="auto">
            <a:xfrm flipV="1">
              <a:off x="1763713" y="1571612"/>
              <a:ext cx="0" cy="2952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4" name="Line 5"/>
            <p:cNvSpPr>
              <a:spLocks noChangeShapeType="1"/>
            </p:cNvSpPr>
            <p:nvPr/>
          </p:nvSpPr>
          <p:spPr bwMode="auto">
            <a:xfrm flipV="1">
              <a:off x="1476375" y="4292600"/>
              <a:ext cx="4248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5" name="Line 6"/>
            <p:cNvSpPr>
              <a:spLocks noChangeShapeType="1"/>
            </p:cNvSpPr>
            <p:nvPr/>
          </p:nvSpPr>
          <p:spPr bwMode="auto">
            <a:xfrm flipV="1">
              <a:off x="1763713" y="2205038"/>
              <a:ext cx="2087562" cy="208915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 flipV="1">
              <a:off x="3852863" y="2636838"/>
              <a:ext cx="179863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V="1">
              <a:off x="1763713" y="2636838"/>
              <a:ext cx="20875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H="1">
              <a:off x="3851275" y="2205038"/>
              <a:ext cx="0" cy="4318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1776413" y="1341438"/>
              <a:ext cx="644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at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5808663" y="4124325"/>
              <a:ext cx="1304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aplicada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1339850" y="2395538"/>
              <a:ext cx="568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c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 flipV="1">
              <a:off x="1763713" y="2205038"/>
              <a:ext cx="20875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1339850" y="1892300"/>
              <a:ext cx="581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e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2124075" y="3835400"/>
              <a:ext cx="730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45°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2652713" y="4292600"/>
              <a:ext cx="18478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i="0"/>
                <a:t>Início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i="0"/>
                <a:t>do movimento</a:t>
              </a:r>
              <a:r>
                <a:rPr lang="pt-BR" altLang="pt-BR" sz="2000"/>
                <a:t> </a:t>
              </a:r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 flipV="1">
              <a:off x="3851275" y="2636838"/>
              <a:ext cx="0" cy="1655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 flipV="1">
              <a:off x="3419475" y="4365625"/>
              <a:ext cx="360363" cy="144463"/>
            </a:xfrm>
            <a:prstGeom prst="line">
              <a:avLst/>
            </a:prstGeom>
            <a:noFill/>
            <a:ln w="38100">
              <a:solidFill>
                <a:srgbClr val="070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6156325" y="1557338"/>
              <a:ext cx="200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i="0">
                  <a:solidFill>
                    <a:srgbClr val="F40202"/>
                  </a:solidFill>
                </a:rPr>
                <a:t>F</a:t>
              </a:r>
              <a:r>
                <a:rPr lang="pt-BR" altLang="pt-BR" sz="2000" i="0">
                  <a:solidFill>
                    <a:srgbClr val="F40202"/>
                  </a:solidFill>
                </a:rPr>
                <a:t>c</a:t>
              </a:r>
              <a:r>
                <a:rPr lang="pt-BR" altLang="pt-BR" sz="3600" i="0">
                  <a:solidFill>
                    <a:srgbClr val="F40202"/>
                  </a:solidFill>
                </a:rPr>
                <a:t> = μ</a:t>
              </a:r>
              <a:r>
                <a:rPr lang="pt-BR" altLang="pt-BR" sz="2000" i="0">
                  <a:solidFill>
                    <a:srgbClr val="F40202"/>
                  </a:solidFill>
                </a:rPr>
                <a:t>c</a:t>
              </a:r>
              <a:r>
                <a:rPr lang="pt-BR" altLang="pt-BR" sz="3600" i="0">
                  <a:solidFill>
                    <a:srgbClr val="F40202"/>
                  </a:solidFill>
                </a:rPr>
                <a:t>.N</a:t>
              </a:r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6156325" y="2282825"/>
              <a:ext cx="200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i="0">
                  <a:solidFill>
                    <a:srgbClr val="F40202"/>
                  </a:solidFill>
                </a:rPr>
                <a:t>F</a:t>
              </a:r>
              <a:r>
                <a:rPr lang="pt-BR" altLang="pt-BR" sz="2000" i="0">
                  <a:solidFill>
                    <a:srgbClr val="F40202"/>
                  </a:solidFill>
                </a:rPr>
                <a:t>e</a:t>
              </a:r>
              <a:r>
                <a:rPr lang="pt-BR" altLang="pt-BR" sz="3600" i="0">
                  <a:solidFill>
                    <a:srgbClr val="F40202"/>
                  </a:solidFill>
                </a:rPr>
                <a:t> = μ</a:t>
              </a:r>
              <a:r>
                <a:rPr lang="pt-BR" altLang="pt-BR" sz="2000" i="0">
                  <a:solidFill>
                    <a:srgbClr val="F40202"/>
                  </a:solidFill>
                </a:rPr>
                <a:t>e</a:t>
              </a:r>
              <a:r>
                <a:rPr lang="pt-BR" altLang="pt-BR" sz="3600" i="0">
                  <a:solidFill>
                    <a:srgbClr val="F40202"/>
                  </a:solidFill>
                </a:rPr>
                <a:t>.N</a:t>
              </a:r>
            </a:p>
          </p:txBody>
        </p:sp>
      </p:grp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500063" y="714375"/>
            <a:ext cx="6689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pt-BR" altLang="pt-BR" i="0">
                <a:solidFill>
                  <a:srgbClr val="FFFF00"/>
                </a:solidFill>
              </a:rPr>
              <a:t>	</a:t>
            </a:r>
            <a:r>
              <a:rPr lang="pt-BR" altLang="pt-BR" i="0" u="sng">
                <a:solidFill>
                  <a:srgbClr val="FFFF00"/>
                </a:solidFill>
              </a:rPr>
              <a:t>Tipos de atrito - gráfico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b="0" i="0">
                <a:solidFill>
                  <a:srgbClr val="FFFF00"/>
                </a:solidFill>
              </a:rPr>
              <a:t>Corpo parado: F</a:t>
            </a:r>
            <a:r>
              <a:rPr lang="pt-BR" altLang="pt-BR" sz="2000" b="0" i="0">
                <a:solidFill>
                  <a:srgbClr val="FFFF00"/>
                </a:solidFill>
              </a:rPr>
              <a:t>at</a:t>
            </a:r>
            <a:r>
              <a:rPr lang="pt-BR" altLang="pt-BR" b="0" i="0">
                <a:solidFill>
                  <a:srgbClr val="FFFF00"/>
                </a:solidFill>
              </a:rPr>
              <a:t> = F</a:t>
            </a:r>
            <a:r>
              <a:rPr lang="pt-BR" altLang="pt-BR" sz="1800" b="0" i="0">
                <a:solidFill>
                  <a:srgbClr val="FFFF00"/>
                </a:solidFill>
              </a:rPr>
              <a:t>aplicada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b="0" i="0">
                <a:solidFill>
                  <a:srgbClr val="FFFF00"/>
                </a:solidFill>
              </a:rPr>
              <a:t>Iminência do movimento: F</a:t>
            </a:r>
            <a:r>
              <a:rPr lang="pt-BR" altLang="pt-BR" sz="1800" b="0" i="0">
                <a:solidFill>
                  <a:srgbClr val="FFFF00"/>
                </a:solidFill>
              </a:rPr>
              <a:t>at</a:t>
            </a:r>
            <a:r>
              <a:rPr lang="pt-BR" altLang="pt-BR" b="0" i="0">
                <a:solidFill>
                  <a:srgbClr val="FFFF00"/>
                </a:solidFill>
              </a:rPr>
              <a:t> = F</a:t>
            </a:r>
            <a:r>
              <a:rPr lang="pt-BR" altLang="pt-BR" sz="1800" b="0" i="0">
                <a:solidFill>
                  <a:srgbClr val="FFFF00"/>
                </a:solidFill>
              </a:rPr>
              <a:t>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b="0" i="0">
                <a:solidFill>
                  <a:srgbClr val="FFFF00"/>
                </a:solidFill>
              </a:rPr>
              <a:t>Corpo em movimento: F</a:t>
            </a:r>
            <a:r>
              <a:rPr lang="pt-BR" altLang="pt-BR" sz="1800" b="0" i="0">
                <a:solidFill>
                  <a:srgbClr val="FFFF00"/>
                </a:solidFill>
              </a:rPr>
              <a:t>at </a:t>
            </a:r>
            <a:r>
              <a:rPr lang="pt-BR" altLang="pt-BR" b="0" i="0">
                <a:solidFill>
                  <a:srgbClr val="FFFF00"/>
                </a:solidFill>
              </a:rPr>
              <a:t>= F</a:t>
            </a:r>
            <a:r>
              <a:rPr lang="pt-BR" altLang="pt-BR" sz="1800" b="0" i="0">
                <a:solidFill>
                  <a:srgbClr val="FFFF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chemeClr val="tx1"/>
                </a:solidFill>
                <a:effectLst/>
              </a:rPr>
              <a:t>Lei de Hooke</a:t>
            </a:r>
          </a:p>
        </p:txBody>
      </p:sp>
      <p:pic>
        <p:nvPicPr>
          <p:cNvPr id="179204" name="Picture 4" descr="figuras 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071813"/>
            <a:ext cx="397351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250825" y="1149350"/>
            <a:ext cx="85359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Válida para os sistemas elásticos, a Lei de Hooke é definida quando o sistema é submetido a uma força dita elástica </a:t>
            </a:r>
            <a:r>
              <a:rPr lang="pt-BR" altLang="pt-BR" sz="2400" b="0">
                <a:solidFill>
                  <a:srgbClr val="FF0000"/>
                </a:solidFill>
              </a:rPr>
              <a:t>F</a:t>
            </a:r>
            <a:r>
              <a:rPr lang="pt-BR" altLang="pt-BR" sz="1600" b="0">
                <a:solidFill>
                  <a:srgbClr val="FF0000"/>
                </a:solidFill>
              </a:rPr>
              <a:t>el</a:t>
            </a:r>
            <a:r>
              <a:rPr lang="pt-BR" altLang="pt-BR" sz="2400" b="0">
                <a:solidFill>
                  <a:srgbClr val="FF0000"/>
                </a:solidFill>
              </a:rPr>
              <a:t> </a:t>
            </a:r>
            <a:r>
              <a:rPr lang="pt-BR" altLang="pt-BR" sz="2400" b="0" i="0"/>
              <a:t>e sofre uma deformação (elongação) </a:t>
            </a:r>
            <a:r>
              <a:rPr lang="pt-BR" altLang="pt-BR" sz="2400">
                <a:solidFill>
                  <a:srgbClr val="FF0000"/>
                </a:solidFill>
              </a:rPr>
              <a:t>x</a:t>
            </a:r>
            <a:r>
              <a:rPr lang="pt-BR" altLang="pt-BR" sz="2400" b="0" i="0"/>
              <a:t> tal que: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             </a:t>
            </a:r>
            <a:r>
              <a:rPr lang="pt-BR" altLang="pt-BR" sz="4800" b="0">
                <a:solidFill>
                  <a:srgbClr val="F40202"/>
                </a:solidFill>
              </a:rPr>
              <a:t>F = -Kx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1331913" y="2357438"/>
            <a:ext cx="2303462" cy="647700"/>
          </a:xfrm>
          <a:prstGeom prst="rect">
            <a:avLst/>
          </a:prstGeom>
          <a:noFill/>
          <a:ln w="57150" algn="ctr">
            <a:solidFill>
              <a:srgbClr val="F40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i="0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0" y="3178175"/>
            <a:ext cx="49291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A força elástica </a:t>
            </a:r>
            <a:r>
              <a:rPr lang="pt-BR" altLang="pt-BR" sz="2800">
                <a:solidFill>
                  <a:srgbClr val="FF0000"/>
                </a:solidFill>
              </a:rPr>
              <a:t>F</a:t>
            </a:r>
            <a:r>
              <a:rPr lang="pt-BR" altLang="pt-BR" sz="2000">
                <a:solidFill>
                  <a:srgbClr val="FF0000"/>
                </a:solidFill>
              </a:rPr>
              <a:t>el </a:t>
            </a:r>
            <a:r>
              <a:rPr lang="pt-BR" altLang="pt-BR" sz="2400" b="0" i="0"/>
              <a:t>é restauradora pois tende a restituir a posição inicial da mola. Assim o sinal negativo indica que a força elástica </a:t>
            </a:r>
            <a:r>
              <a:rPr lang="pt-BR" altLang="pt-BR">
                <a:solidFill>
                  <a:srgbClr val="FF0000"/>
                </a:solidFill>
              </a:rPr>
              <a:t>F</a:t>
            </a:r>
            <a:r>
              <a:rPr lang="pt-BR" altLang="pt-BR" sz="2400">
                <a:solidFill>
                  <a:srgbClr val="FF0000"/>
                </a:solidFill>
              </a:rPr>
              <a:t>el </a:t>
            </a:r>
            <a:r>
              <a:rPr lang="pt-BR" altLang="pt-BR" sz="2400" b="0" i="0"/>
              <a:t>tem sentido contrário ao deslocamento </a:t>
            </a:r>
            <a:r>
              <a:rPr lang="pt-BR" altLang="pt-BR" sz="2400">
                <a:solidFill>
                  <a:srgbClr val="FF0000"/>
                </a:solidFill>
              </a:rPr>
              <a:t>x</a:t>
            </a:r>
            <a:r>
              <a:rPr lang="pt-BR" altLang="pt-BR" sz="2400"/>
              <a:t>.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-33338" y="5813425"/>
            <a:ext cx="46767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Quanto maior a constante elástica </a:t>
            </a:r>
            <a:r>
              <a:rPr lang="pt-BR" altLang="pt-BR" sz="2400">
                <a:solidFill>
                  <a:srgbClr val="FF0000"/>
                </a:solidFill>
              </a:rPr>
              <a:t>K</a:t>
            </a:r>
            <a:r>
              <a:rPr lang="pt-BR" altLang="pt-BR" sz="2400" b="0" i="0"/>
              <a:t>, mais “dura” é a mola.</a:t>
            </a:r>
            <a:r>
              <a:rPr lang="pt-BR" altLang="pt-BR" sz="2400"/>
              <a:t> </a:t>
            </a: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7953375" y="473233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8001000" y="5214938"/>
            <a:ext cx="539750" cy="457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i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pt-BR" sz="1600" i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 animBg="1"/>
      <p:bldP spid="179207" grpId="0"/>
      <p:bldP spid="179208" grpId="0"/>
      <p:bldP spid="179209" grpId="0" animBg="1"/>
      <p:bldP spid="1792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  <a:effectLst/>
              </a:rPr>
              <a:t>Aplicação da 2ª lei de Newton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Dois blocos A e B de 2Kg e 3Kg respectivamente estão preso por um fio e são puxadas para cima por uma  força de 80N. Determine  a aceleração e a tração no fio.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1785938" y="26431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57188" y="25717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=80N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302" name="Retângulo 9"/>
          <p:cNvSpPr>
            <a:spLocks noChangeArrowheads="1"/>
          </p:cNvSpPr>
          <p:nvPr/>
        </p:nvSpPr>
        <p:spPr bwMode="auto">
          <a:xfrm>
            <a:off x="1371600" y="4943475"/>
            <a:ext cx="914400" cy="9144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5303" name="Retângulo 10"/>
          <p:cNvSpPr>
            <a:spLocks noChangeArrowheads="1"/>
          </p:cNvSpPr>
          <p:nvPr/>
        </p:nvSpPr>
        <p:spPr bwMode="auto">
          <a:xfrm>
            <a:off x="1443038" y="3500438"/>
            <a:ext cx="704850" cy="714375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 flipV="1">
            <a:off x="1800225" y="4143375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2938" y="3571875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0063" y="5048250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71750" y="2500313"/>
            <a:ext cx="6286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1º) Determinar os vetores que influenciam no movimento.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Nesse caso são as forças de 80N, o peso de 20N e o peso de 30N.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1809750" y="3857625"/>
            <a:ext cx="0" cy="7921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1809750" y="55006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57188" y="6059488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=30N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57188" y="42735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=20N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643188" y="4541838"/>
            <a:ext cx="6286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2º) Determinar o sentido do movimento. Estabelecer sinais (+ e -). Preferencialmente colocar + para o lado do movimento.</a:t>
            </a: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71625" y="2143125"/>
            <a:ext cx="500063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71625" y="6130925"/>
            <a:ext cx="571500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9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9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animBg="1"/>
      <p:bldP spid="179210" grpId="0"/>
      <p:bldP spid="15" grpId="0"/>
      <p:bldP spid="16" grpId="0" animBg="1"/>
      <p:bldP spid="18" grpId="0" animBg="1"/>
      <p:bldP spid="20" grpId="0"/>
      <p:bldP spid="21" grpId="0"/>
      <p:bldP spid="22" grpId="0"/>
      <p:bldP spid="17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  <a:effectLst/>
              </a:rPr>
              <a:t>Aplicação da 2ª lei de Newton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Dois blocos A e B de 2Kg e 3Kg respectivamente estão preso por um fio e são puxadas para cima por uma  força de 80N. Determine  a aceleração e a tração no fio.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56324" name="Line 9"/>
          <p:cNvSpPr>
            <a:spLocks noChangeShapeType="1"/>
          </p:cNvSpPr>
          <p:nvPr/>
        </p:nvSpPr>
        <p:spPr bwMode="auto">
          <a:xfrm flipV="1">
            <a:off x="1785938" y="26431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57188" y="25717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=80N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6" name="Retângulo 9"/>
          <p:cNvSpPr>
            <a:spLocks noChangeArrowheads="1"/>
          </p:cNvSpPr>
          <p:nvPr/>
        </p:nvSpPr>
        <p:spPr bwMode="auto">
          <a:xfrm>
            <a:off x="1371600" y="4943475"/>
            <a:ext cx="914400" cy="9144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6327" name="Retângulo 10"/>
          <p:cNvSpPr>
            <a:spLocks noChangeArrowheads="1"/>
          </p:cNvSpPr>
          <p:nvPr/>
        </p:nvSpPr>
        <p:spPr bwMode="auto">
          <a:xfrm>
            <a:off x="1443038" y="3500438"/>
            <a:ext cx="704850" cy="714375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V="1">
            <a:off x="1800225" y="4143375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2938" y="3571875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0063" y="5048250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29000" y="3071813"/>
            <a:ext cx="5429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3º) Determinar a aceleração                                                             usando a equação  F</a:t>
            </a:r>
            <a:r>
              <a:rPr lang="pt-BR" altLang="pt-BR" sz="1800" b="0" i="0">
                <a:solidFill>
                  <a:srgbClr val="FFFF00"/>
                </a:solidFill>
              </a:rPr>
              <a:t>R</a:t>
            </a:r>
            <a:r>
              <a:rPr lang="pt-BR" altLang="pt-BR" sz="2800" b="0" i="0">
                <a:solidFill>
                  <a:srgbClr val="FFFF00"/>
                </a:solidFill>
              </a:rPr>
              <a:t>=m.a.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                      </a:t>
            </a:r>
            <a:r>
              <a:rPr lang="pt-BR" altLang="pt-BR" sz="2800" b="0" i="0"/>
              <a:t>F</a:t>
            </a:r>
            <a:r>
              <a:rPr lang="pt-BR" altLang="pt-BR" sz="1800" b="0" i="0"/>
              <a:t>R</a:t>
            </a:r>
            <a:r>
              <a:rPr lang="pt-BR" altLang="pt-BR" sz="2800" b="0" i="0"/>
              <a:t>=m.a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+ 80 - 20 - 30 = (2+3).a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         30 = 5.a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           a = 6m/s²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                    </a:t>
            </a:r>
          </a:p>
        </p:txBody>
      </p:sp>
      <p:sp>
        <p:nvSpPr>
          <p:cNvPr id="56332" name="Line 9"/>
          <p:cNvSpPr>
            <a:spLocks noChangeShapeType="1"/>
          </p:cNvSpPr>
          <p:nvPr/>
        </p:nvSpPr>
        <p:spPr bwMode="auto">
          <a:xfrm flipV="1">
            <a:off x="1809750" y="3857625"/>
            <a:ext cx="0" cy="7921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3" name="Line 9"/>
          <p:cNvSpPr>
            <a:spLocks noChangeShapeType="1"/>
          </p:cNvSpPr>
          <p:nvPr/>
        </p:nvSpPr>
        <p:spPr bwMode="auto">
          <a:xfrm flipV="1">
            <a:off x="1809750" y="55006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57188" y="6059488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=30N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57188" y="42735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=20N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71625" y="2143125"/>
            <a:ext cx="500063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71625" y="6130925"/>
            <a:ext cx="571500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  <a:effectLst/>
              </a:rPr>
              <a:t>Aplicação da 2ª lei de Newton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Dois blocos A e B de 2Kg e 3Kg respectivamente estão preso por um fio e são puxadas para cima por uma  força de 80N. Determine  a aceleração e a tração no fio.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00375" y="2682875"/>
            <a:ext cx="6000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4º) Determinar a tração usando a equação  F</a:t>
            </a:r>
            <a:r>
              <a:rPr lang="pt-BR" altLang="pt-BR" sz="1800" b="0" i="0">
                <a:solidFill>
                  <a:srgbClr val="FFFF00"/>
                </a:solidFill>
              </a:rPr>
              <a:t>R</a:t>
            </a:r>
            <a:r>
              <a:rPr lang="pt-BR" altLang="pt-BR" sz="2800" b="0" i="0">
                <a:solidFill>
                  <a:srgbClr val="FFFF00"/>
                </a:solidFill>
              </a:rPr>
              <a:t>=m.a. Para calcular a tração faz-se um corte imaginário no fio onde tem-se a tração esticando o fio.                                                        </a:t>
            </a:r>
            <a:r>
              <a:rPr lang="pt-BR" altLang="pt-BR" sz="2800" b="0" i="0"/>
              <a:t>                                 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357188" y="2143125"/>
            <a:ext cx="1928812" cy="4572000"/>
            <a:chOff x="357188" y="2143116"/>
            <a:chExt cx="1928812" cy="4572032"/>
          </a:xfrm>
        </p:grpSpPr>
        <p:sp>
          <p:nvSpPr>
            <p:cNvPr id="57361" name="Line 9"/>
            <p:cNvSpPr>
              <a:spLocks noChangeShapeType="1"/>
            </p:cNvSpPr>
            <p:nvPr/>
          </p:nvSpPr>
          <p:spPr bwMode="auto">
            <a:xfrm flipV="1">
              <a:off x="1785938" y="2643188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357188" y="2571744"/>
              <a:ext cx="1571625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=80N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363" name="Retângulo 9"/>
            <p:cNvSpPr>
              <a:spLocks noChangeArrowheads="1"/>
            </p:cNvSpPr>
            <p:nvPr/>
          </p:nvSpPr>
          <p:spPr bwMode="auto">
            <a:xfrm>
              <a:off x="1371600" y="4943475"/>
              <a:ext cx="914400" cy="914400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57364" name="Retângulo 10"/>
            <p:cNvSpPr>
              <a:spLocks noChangeArrowheads="1"/>
            </p:cNvSpPr>
            <p:nvPr/>
          </p:nvSpPr>
          <p:spPr bwMode="auto">
            <a:xfrm>
              <a:off x="1443038" y="3500438"/>
              <a:ext cx="704850" cy="714375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57365" name="Line 9"/>
            <p:cNvSpPr>
              <a:spLocks noChangeShapeType="1"/>
            </p:cNvSpPr>
            <p:nvPr/>
          </p:nvSpPr>
          <p:spPr bwMode="auto">
            <a:xfrm flipV="1">
              <a:off x="1800225" y="4143375"/>
              <a:ext cx="0" cy="7921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42938" y="3571876"/>
              <a:ext cx="928687" cy="523879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 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Kg</a:t>
              </a:r>
              <a:endParaRPr lang="pt-BR" sz="1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00063" y="5048261"/>
              <a:ext cx="928687" cy="523879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 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Kg</a:t>
              </a:r>
              <a:endParaRPr lang="pt-BR" sz="1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368" name="Line 9"/>
            <p:cNvSpPr>
              <a:spLocks noChangeShapeType="1"/>
            </p:cNvSpPr>
            <p:nvPr/>
          </p:nvSpPr>
          <p:spPr bwMode="auto">
            <a:xfrm flipV="1">
              <a:off x="1809750" y="3857625"/>
              <a:ext cx="0" cy="79216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69" name="Line 9"/>
            <p:cNvSpPr>
              <a:spLocks noChangeShapeType="1"/>
            </p:cNvSpPr>
            <p:nvPr/>
          </p:nvSpPr>
          <p:spPr bwMode="auto">
            <a:xfrm flipV="1">
              <a:off x="1809750" y="5500688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357188" y="6059506"/>
              <a:ext cx="1571625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pt-BR" sz="20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pt-BR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=30N</a:t>
              </a:r>
              <a:endPara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357188" y="4273556"/>
              <a:ext cx="1571625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pt-BR" sz="20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  <a:r>
                <a:rPr lang="pt-BR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=20N</a:t>
              </a:r>
              <a:endPara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71625" y="2143116"/>
              <a:ext cx="500063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571625" y="6130944"/>
              <a:ext cx="571500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_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upo 41"/>
          <p:cNvGrpSpPr>
            <a:grpSpLocks/>
          </p:cNvGrpSpPr>
          <p:nvPr/>
        </p:nvGrpSpPr>
        <p:grpSpPr bwMode="auto">
          <a:xfrm>
            <a:off x="357188" y="2357438"/>
            <a:ext cx="1928812" cy="3857625"/>
            <a:chOff x="-2643238" y="2643182"/>
            <a:chExt cx="1928812" cy="3857628"/>
          </a:xfrm>
        </p:grpSpPr>
        <p:sp>
          <p:nvSpPr>
            <p:cNvPr id="57352" name="Retângulo 9"/>
            <p:cNvSpPr>
              <a:spLocks noChangeArrowheads="1"/>
            </p:cNvSpPr>
            <p:nvPr/>
          </p:nvSpPr>
          <p:spPr bwMode="auto">
            <a:xfrm>
              <a:off x="-1628826" y="4729137"/>
              <a:ext cx="914400" cy="914400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flipV="1">
              <a:off x="-1200201" y="3929037"/>
              <a:ext cx="0" cy="7921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2500363" y="4833934"/>
              <a:ext cx="928687" cy="523875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 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Kg</a:t>
              </a:r>
              <a:endParaRPr lang="pt-BR" sz="1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355" name="Line 9"/>
            <p:cNvSpPr>
              <a:spLocks noChangeShapeType="1"/>
            </p:cNvSpPr>
            <p:nvPr/>
          </p:nvSpPr>
          <p:spPr bwMode="auto">
            <a:xfrm flipV="1">
              <a:off x="-1190676" y="5286350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-2643238" y="5845171"/>
              <a:ext cx="1571625" cy="584200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pt-BR" sz="20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pt-BR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=30N</a:t>
              </a:r>
              <a:endPara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-1428801" y="2643182"/>
              <a:ext cx="500063" cy="584200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-1428801" y="5916610"/>
              <a:ext cx="571500" cy="584200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_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-1857426" y="3286119"/>
              <a:ext cx="500063" cy="523875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</a:t>
              </a:r>
            </a:p>
          </p:txBody>
        </p:sp>
        <p:sp>
          <p:nvSpPr>
            <p:cNvPr id="57360" name="Line 9"/>
            <p:cNvSpPr>
              <a:spLocks noChangeShapeType="1"/>
            </p:cNvSpPr>
            <p:nvPr/>
          </p:nvSpPr>
          <p:spPr bwMode="auto">
            <a:xfrm flipV="1">
              <a:off x="-1189078" y="3286124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857625" y="4899025"/>
            <a:ext cx="4500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F</a:t>
            </a:r>
            <a:r>
              <a:rPr lang="pt-BR" altLang="pt-BR" sz="1800" b="0" i="0">
                <a:solidFill>
                  <a:srgbClr val="FFFF00"/>
                </a:solidFill>
              </a:rPr>
              <a:t>R</a:t>
            </a:r>
            <a:r>
              <a:rPr lang="pt-BR" altLang="pt-BR" sz="2800" b="0" i="0">
                <a:solidFill>
                  <a:srgbClr val="FFFF00"/>
                </a:solidFill>
              </a:rPr>
              <a:t>=m.a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T – 30 = 3.6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T = 18 + 30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T = 48N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2987675" y="138113"/>
            <a:ext cx="3687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070800"/>
                </a:solidFill>
                <a:latin typeface="Futura XBlk BT"/>
              </a:rPr>
              <a:t>Gravitação universal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1438" y="649288"/>
            <a:ext cx="3398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Leis </a:t>
            </a:r>
            <a:r>
              <a:rPr lang="pt-BR" altLang="pt-BR" sz="4000">
                <a:latin typeface="Futura XBlk BT"/>
              </a:rPr>
              <a:t>de</a:t>
            </a:r>
            <a:r>
              <a:rPr lang="pt-BR" altLang="pt-BR" sz="3600">
                <a:latin typeface="Futura XBlk BT"/>
              </a:rPr>
              <a:t> Kepler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1438" y="4089400"/>
            <a:ext cx="53578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EAFA1E"/>
                </a:solidFill>
              </a:rPr>
              <a:t>PRIMEIRA LEI DE KEPLER</a:t>
            </a:r>
            <a:r>
              <a:rPr lang="pt-BR" altLang="pt-BR"/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Cada planeta descreve uma órbita elíptica em torno do Sol, que ocupa um dos focos da elipse.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14375" y="1374775"/>
            <a:ext cx="7775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latin typeface="Futura XBlk BT"/>
              </a:rPr>
              <a:t>As leis de Kepler  valem para os planetas do sistema solar e para outros sistemas planetários assim como para órbitas de satélites em torno dos planetas.  </a:t>
            </a:r>
          </a:p>
        </p:txBody>
      </p:sp>
      <p:pic>
        <p:nvPicPr>
          <p:cNvPr id="32776" name="Picture 8" descr="marcelo - kepler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83050"/>
            <a:ext cx="34290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500" y="123825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987675" y="138113"/>
            <a:ext cx="3687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070800"/>
                </a:solidFill>
                <a:latin typeface="Futura XBlk BT"/>
              </a:rPr>
              <a:t>Gravitação universal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1438" y="500063"/>
            <a:ext cx="334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Leis de Kepler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4213" y="1285875"/>
            <a:ext cx="7775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EAFA1E"/>
                </a:solidFill>
                <a:latin typeface="Futura XBlk BT"/>
              </a:rPr>
              <a:t>SEGUNDA LEI DE KEPLER</a:t>
            </a:r>
            <a:r>
              <a:rPr lang="pt-BR" altLang="pt-BR" sz="3600">
                <a:latin typeface="Futura XBlk B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 O raio vetor que une o planeta ao Sol varre áreas iguais em intervalos de tempos iguais.</a:t>
            </a:r>
          </a:p>
        </p:txBody>
      </p:sp>
      <p:pic>
        <p:nvPicPr>
          <p:cNvPr id="32777" name="Picture 9" descr="marcelo - kepler 2"/>
          <p:cNvPicPr>
            <a:picLocks noChangeAspect="1" noChangeArrowheads="1"/>
          </p:cNvPicPr>
          <p:nvPr/>
        </p:nvPicPr>
        <p:blipFill>
          <a:blip r:embed="rId5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714750"/>
            <a:ext cx="5534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715250" y="4546600"/>
            <a:ext cx="1214438" cy="954088"/>
          </a:xfrm>
          <a:prstGeom prst="rect">
            <a:avLst/>
          </a:prstGeom>
          <a:solidFill>
            <a:srgbClr val="008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Afélio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V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500" y="123825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2875" y="4391025"/>
            <a:ext cx="1714500" cy="1538288"/>
          </a:xfrm>
          <a:prstGeom prst="rect">
            <a:avLst/>
          </a:prstGeom>
          <a:solidFill>
            <a:srgbClr val="008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Periélio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6600">
                <a:solidFill>
                  <a:srgbClr val="E9FA0E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5" grpId="0"/>
      <p:bldP spid="32778" grpId="0" animBg="1"/>
      <p:bldP spid="9" grpId="0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4213" y="1357313"/>
            <a:ext cx="77755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E9FA0E"/>
                </a:solidFill>
              </a:rPr>
              <a:t>TERCEIRA LEI DE KEPLER</a:t>
            </a:r>
            <a:r>
              <a:rPr lang="pt-BR" altLang="pt-BR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O quadrado do período de revolução de cada planeta é proporcional ao cubo do raio  médio da respectiva órbita.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429125" y="3857625"/>
            <a:ext cx="4608513" cy="2862263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FFFF"/>
                </a:solidFill>
                <a:latin typeface="Futura XBlk BT"/>
              </a:rPr>
              <a:t>CONCLUSÃO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E9FA0E"/>
                </a:solidFill>
                <a:latin typeface="Futura XBlk BT"/>
              </a:rPr>
              <a:t>Quanto mais afastado o planeta do sol, maior o seu ano.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143000" y="4435475"/>
            <a:ext cx="2428875" cy="70802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</a:rPr>
              <a:t>T² = K R³</a:t>
            </a:r>
          </a:p>
        </p:txBody>
      </p:sp>
      <p:sp>
        <p:nvSpPr>
          <p:cNvPr id="60421" name="Text Box 41"/>
          <p:cNvSpPr txBox="1">
            <a:spLocks noChangeArrowheads="1"/>
          </p:cNvSpPr>
          <p:nvPr/>
        </p:nvSpPr>
        <p:spPr bwMode="auto">
          <a:xfrm>
            <a:off x="684213" y="35004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800" b="0" i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1438" y="500063"/>
            <a:ext cx="334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Leis de Kepler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500" y="123825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animBg="1"/>
      <p:bldP spid="33798" grpId="0" animBg="1"/>
      <p:bldP spid="19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262688" y="4357688"/>
            <a:ext cx="2881312" cy="1150937"/>
            <a:chOff x="3788" y="2796"/>
            <a:chExt cx="1950" cy="725"/>
          </a:xfrm>
        </p:grpSpPr>
        <p:sp>
          <p:nvSpPr>
            <p:cNvPr id="61454" name="Rectangle 37"/>
            <p:cNvSpPr>
              <a:spLocks noChangeArrowheads="1"/>
            </p:cNvSpPr>
            <p:nvPr/>
          </p:nvSpPr>
          <p:spPr bwMode="auto">
            <a:xfrm>
              <a:off x="3788" y="2796"/>
              <a:ext cx="1270" cy="72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1455" name="Group 36"/>
            <p:cNvGrpSpPr>
              <a:grpSpLocks/>
            </p:cNvGrpSpPr>
            <p:nvPr/>
          </p:nvGrpSpPr>
          <p:grpSpPr bwMode="auto">
            <a:xfrm>
              <a:off x="3788" y="2841"/>
              <a:ext cx="1950" cy="636"/>
              <a:chOff x="3606" y="2659"/>
              <a:chExt cx="1950" cy="636"/>
            </a:xfrm>
          </p:grpSpPr>
          <p:sp>
            <p:nvSpPr>
              <p:cNvPr id="61456" name="Text Box 32"/>
              <p:cNvSpPr txBox="1">
                <a:spLocks noChangeArrowheads="1"/>
              </p:cNvSpPr>
              <p:nvPr/>
            </p:nvSpPr>
            <p:spPr bwMode="auto">
              <a:xfrm>
                <a:off x="3606" y="2795"/>
                <a:ext cx="149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F = G </a:t>
                </a:r>
              </a:p>
            </p:txBody>
          </p:sp>
          <p:sp>
            <p:nvSpPr>
              <p:cNvPr id="61457" name="Text Box 33"/>
              <p:cNvSpPr txBox="1">
                <a:spLocks noChangeArrowheads="1"/>
              </p:cNvSpPr>
              <p:nvPr/>
            </p:nvSpPr>
            <p:spPr bwMode="auto">
              <a:xfrm>
                <a:off x="4149" y="2659"/>
                <a:ext cx="1407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Mm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 d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61458" name="Line 34"/>
              <p:cNvSpPr>
                <a:spLocks noChangeShapeType="1"/>
              </p:cNvSpPr>
              <p:nvPr/>
            </p:nvSpPr>
            <p:spPr bwMode="auto">
              <a:xfrm>
                <a:off x="4332" y="2976"/>
                <a:ext cx="36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57188" y="996950"/>
            <a:ext cx="6237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 da Gravitação Universal</a:t>
            </a:r>
          </a:p>
        </p:txBody>
      </p:sp>
      <p:sp>
        <p:nvSpPr>
          <p:cNvPr id="61444" name="Text Box 41"/>
          <p:cNvSpPr txBox="1">
            <a:spLocks noChangeArrowheads="1"/>
          </p:cNvSpPr>
          <p:nvPr/>
        </p:nvSpPr>
        <p:spPr bwMode="auto">
          <a:xfrm>
            <a:off x="684213" y="35004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800" b="0" i="0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68313" y="4214813"/>
            <a:ext cx="4752975" cy="1601787"/>
            <a:chOff x="295" y="2795"/>
            <a:chExt cx="2994" cy="1009"/>
          </a:xfrm>
        </p:grpSpPr>
        <p:pic>
          <p:nvPicPr>
            <p:cNvPr id="61449" name="Picture 40" descr="2006-01-07_23-33-29-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795"/>
              <a:ext cx="2994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0" name="Text Box 42"/>
            <p:cNvSpPr txBox="1">
              <a:spLocks noChangeArrowheads="1"/>
            </p:cNvSpPr>
            <p:nvPr/>
          </p:nvSpPr>
          <p:spPr bwMode="auto">
            <a:xfrm>
              <a:off x="431" y="2795"/>
              <a:ext cx="362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 i="0">
                  <a:solidFill>
                    <a:srgbClr val="070800"/>
                  </a:solidFill>
                </a:rPr>
                <a:t>M</a:t>
              </a:r>
              <a:r>
                <a:rPr lang="pt-BR" altLang="pt-BR" sz="2800" i="0"/>
                <a:t>   </a:t>
              </a:r>
            </a:p>
          </p:txBody>
        </p:sp>
        <p:sp>
          <p:nvSpPr>
            <p:cNvPr id="61451" name="Rectangle 43"/>
            <p:cNvSpPr>
              <a:spLocks noChangeArrowheads="1"/>
            </p:cNvSpPr>
            <p:nvPr/>
          </p:nvSpPr>
          <p:spPr bwMode="auto">
            <a:xfrm flipH="1">
              <a:off x="612" y="3113"/>
              <a:ext cx="46" cy="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1452" name="Text Box 44"/>
            <p:cNvSpPr txBox="1">
              <a:spLocks noChangeArrowheads="1"/>
            </p:cNvSpPr>
            <p:nvPr/>
          </p:nvSpPr>
          <p:spPr bwMode="auto">
            <a:xfrm>
              <a:off x="2925" y="2795"/>
              <a:ext cx="317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b="0" i="0">
                  <a:solidFill>
                    <a:srgbClr val="070800"/>
                  </a:solidFill>
                </a:rPr>
                <a:t>m</a:t>
              </a:r>
            </a:p>
          </p:txBody>
        </p:sp>
        <p:sp>
          <p:nvSpPr>
            <p:cNvPr id="61453" name="Rectangle 45"/>
            <p:cNvSpPr>
              <a:spLocks noChangeArrowheads="1"/>
            </p:cNvSpPr>
            <p:nvPr/>
          </p:nvSpPr>
          <p:spPr bwMode="auto">
            <a:xfrm>
              <a:off x="3107" y="3067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500" y="142875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42875" y="1714500"/>
            <a:ext cx="87868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FFFF00"/>
                </a:solidFill>
                <a:latin typeface="Futura XBlk BT"/>
              </a:rPr>
              <a:t>Segundo a Lei da Gravitação Universal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FFFF00"/>
                </a:solidFill>
                <a:latin typeface="Futura XBlk BT"/>
              </a:rPr>
              <a:t> de Newton todos os corpos apresentam uma interação que depende de suas massas. Esta interação pode ser verificada pela força gravitacional.  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357188" y="5842000"/>
            <a:ext cx="8786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Futura XBlk BT"/>
              </a:rPr>
              <a:t>Esta lei vale para os pequenos objetos e para planetas e astros.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/>
      <p:bldP spid="20" grpId="0"/>
      <p:bldP spid="21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42875" y="99695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/>
              <a:t>Campo Gravitacional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6643688" y="5357813"/>
            <a:ext cx="2378075" cy="1150937"/>
            <a:chOff x="884" y="3204"/>
            <a:chExt cx="1498" cy="725"/>
          </a:xfrm>
        </p:grpSpPr>
        <p:sp>
          <p:nvSpPr>
            <p:cNvPr id="62485" name="Rectangle 62"/>
            <p:cNvSpPr>
              <a:spLocks noChangeArrowheads="1"/>
            </p:cNvSpPr>
            <p:nvPr/>
          </p:nvSpPr>
          <p:spPr bwMode="auto">
            <a:xfrm>
              <a:off x="884" y="3204"/>
              <a:ext cx="998" cy="72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2486" name="Text Box 59"/>
            <p:cNvSpPr txBox="1">
              <a:spLocks noChangeArrowheads="1"/>
            </p:cNvSpPr>
            <p:nvPr/>
          </p:nvSpPr>
          <p:spPr bwMode="auto">
            <a:xfrm>
              <a:off x="884" y="3385"/>
              <a:ext cx="14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g = </a:t>
              </a:r>
            </a:p>
          </p:txBody>
        </p:sp>
        <p:sp>
          <p:nvSpPr>
            <p:cNvPr id="62487" name="Text Box 60"/>
            <p:cNvSpPr txBox="1">
              <a:spLocks noChangeArrowheads="1"/>
            </p:cNvSpPr>
            <p:nvPr/>
          </p:nvSpPr>
          <p:spPr bwMode="auto">
            <a:xfrm>
              <a:off x="1200" y="3249"/>
              <a:ext cx="637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GM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 d</a:t>
              </a:r>
              <a:r>
                <a:rPr lang="pt-BR" altLang="pt-BR" sz="2800" baseline="30000">
                  <a:solidFill>
                    <a:srgbClr val="E9FA0E"/>
                  </a:solidFill>
                  <a:cs typeface="Arial" pitchFamily="34" charset="0"/>
                </a:rPr>
                <a:t>2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62488" name="Line 61"/>
            <p:cNvSpPr>
              <a:spLocks noChangeShapeType="1"/>
            </p:cNvSpPr>
            <p:nvPr/>
          </p:nvSpPr>
          <p:spPr bwMode="auto">
            <a:xfrm>
              <a:off x="1384" y="3566"/>
              <a:ext cx="36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5715000" y="1785938"/>
            <a:ext cx="3024188" cy="3313112"/>
            <a:chOff x="657" y="1026"/>
            <a:chExt cx="1905" cy="2087"/>
          </a:xfrm>
        </p:grpSpPr>
        <p:sp>
          <p:nvSpPr>
            <p:cNvPr id="62471" name="Line 13"/>
            <p:cNvSpPr>
              <a:spLocks noChangeShapeType="1"/>
            </p:cNvSpPr>
            <p:nvPr/>
          </p:nvSpPr>
          <p:spPr bwMode="auto">
            <a:xfrm flipV="1">
              <a:off x="1064" y="1351"/>
              <a:ext cx="1219" cy="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2" name="Oval 7"/>
            <p:cNvSpPr>
              <a:spLocks noChangeArrowheads="1"/>
            </p:cNvSpPr>
            <p:nvPr/>
          </p:nvSpPr>
          <p:spPr bwMode="auto">
            <a:xfrm>
              <a:off x="1615" y="1328"/>
              <a:ext cx="5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2473" name="Text Box 11"/>
            <p:cNvSpPr txBox="1">
              <a:spLocks noChangeArrowheads="1"/>
            </p:cNvSpPr>
            <p:nvPr/>
          </p:nvSpPr>
          <p:spPr bwMode="auto">
            <a:xfrm>
              <a:off x="2064" y="1026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  <p:sp>
          <p:nvSpPr>
            <p:cNvPr id="62474" name="Oval 15"/>
            <p:cNvSpPr>
              <a:spLocks noChangeArrowheads="1"/>
            </p:cNvSpPr>
            <p:nvPr/>
          </p:nvSpPr>
          <p:spPr bwMode="auto">
            <a:xfrm>
              <a:off x="1606" y="2786"/>
              <a:ext cx="102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2475" name="Line 16"/>
            <p:cNvSpPr>
              <a:spLocks noChangeShapeType="1"/>
            </p:cNvSpPr>
            <p:nvPr/>
          </p:nvSpPr>
          <p:spPr bwMode="auto">
            <a:xfrm flipH="1">
              <a:off x="1655" y="2010"/>
              <a:ext cx="2" cy="7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6" name="Text Box 17"/>
            <p:cNvSpPr txBox="1">
              <a:spLocks noChangeArrowheads="1"/>
            </p:cNvSpPr>
            <p:nvPr/>
          </p:nvSpPr>
          <p:spPr bwMode="auto">
            <a:xfrm>
              <a:off x="1403" y="214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h</a:t>
              </a:r>
            </a:p>
          </p:txBody>
        </p:sp>
        <p:sp>
          <p:nvSpPr>
            <p:cNvPr id="62477" name="Line 20"/>
            <p:cNvSpPr>
              <a:spLocks noChangeShapeType="1"/>
            </p:cNvSpPr>
            <p:nvPr/>
          </p:nvSpPr>
          <p:spPr bwMode="auto">
            <a:xfrm flipH="1">
              <a:off x="860" y="2819"/>
              <a:ext cx="6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8" name="Line 21"/>
            <p:cNvSpPr>
              <a:spLocks noChangeShapeType="1"/>
            </p:cNvSpPr>
            <p:nvPr/>
          </p:nvSpPr>
          <p:spPr bwMode="auto">
            <a:xfrm>
              <a:off x="884" y="1570"/>
              <a:ext cx="11" cy="1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9" name="Text Box 22"/>
            <p:cNvSpPr txBox="1">
              <a:spLocks noChangeArrowheads="1"/>
            </p:cNvSpPr>
            <p:nvPr/>
          </p:nvSpPr>
          <p:spPr bwMode="auto">
            <a:xfrm>
              <a:off x="657" y="194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d</a:t>
              </a:r>
            </a:p>
          </p:txBody>
        </p:sp>
        <p:pic>
          <p:nvPicPr>
            <p:cNvPr id="62480" name="Picture 80" descr="terra0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026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1" name="Line 6"/>
            <p:cNvSpPr>
              <a:spLocks noChangeShapeType="1"/>
            </p:cNvSpPr>
            <p:nvPr/>
          </p:nvSpPr>
          <p:spPr bwMode="auto">
            <a:xfrm>
              <a:off x="1655" y="1570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82" name="Text Box 14"/>
            <p:cNvSpPr txBox="1">
              <a:spLocks noChangeArrowheads="1"/>
            </p:cNvSpPr>
            <p:nvPr/>
          </p:nvSpPr>
          <p:spPr bwMode="auto">
            <a:xfrm>
              <a:off x="1400" y="161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R</a:t>
              </a:r>
            </a:p>
          </p:txBody>
        </p:sp>
        <p:sp>
          <p:nvSpPr>
            <p:cNvPr id="62483" name="Line 81"/>
            <p:cNvSpPr>
              <a:spLocks noChangeShapeType="1"/>
            </p:cNvSpPr>
            <p:nvPr/>
          </p:nvSpPr>
          <p:spPr bwMode="auto">
            <a:xfrm>
              <a:off x="793" y="157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84" name="Text Box 82"/>
            <p:cNvSpPr txBox="1">
              <a:spLocks noChangeArrowheads="1"/>
            </p:cNvSpPr>
            <p:nvPr/>
          </p:nvSpPr>
          <p:spPr bwMode="auto">
            <a:xfrm>
              <a:off x="1383" y="2825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</p:grp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857500" y="158750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85750" y="2254250"/>
            <a:ext cx="4857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/>
              <a:t>O Campo Gravitacional gerado pela massa de um planeta em certo ponto próximo depende da massa deste planeta e da distância desse ponto considerado ao centro do planeta.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92500" y="115888"/>
            <a:ext cx="234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</a:rPr>
              <a:t>Cinemática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287338" y="647700"/>
            <a:ext cx="86772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9900"/>
                </a:solidFill>
                <a:latin typeface="Arial" charset="0"/>
              </a:rPr>
              <a:t>Movimento e Repouso</a:t>
            </a:r>
            <a:r>
              <a:rPr lang="pt-BR" b="0" i="0" dirty="0">
                <a:solidFill>
                  <a:srgbClr val="FF9900"/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pt-BR" dirty="0">
                <a:latin typeface="Arial" charset="0"/>
              </a:rPr>
              <a:t>Um móvel (objeto) está em </a:t>
            </a:r>
            <a:r>
              <a:rPr lang="pt-BR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movimento</a:t>
            </a:r>
            <a:r>
              <a:rPr lang="pt-BR" dirty="0">
                <a:latin typeface="Arial" charset="0"/>
              </a:rPr>
              <a:t>  quando  o vetor  posição muda em relação a um referencial. </a:t>
            </a:r>
          </a:p>
          <a:p>
            <a:pPr>
              <a:defRPr/>
            </a:pPr>
            <a:r>
              <a:rPr lang="pt-BR" dirty="0">
                <a:latin typeface="Arial" charset="0"/>
              </a:rPr>
              <a:t>Um móvel está em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repouso</a:t>
            </a:r>
            <a:r>
              <a:rPr lang="pt-BR" dirty="0">
                <a:latin typeface="Arial" charset="0"/>
              </a:rPr>
              <a:t> quando o vetor posição não muda em relação a um referencial.</a:t>
            </a:r>
          </a:p>
        </p:txBody>
      </p:sp>
      <p:sp>
        <p:nvSpPr>
          <p:cNvPr id="196637" name="Text Box 29"/>
          <p:cNvSpPr txBox="1">
            <a:spLocks noChangeArrowheads="1"/>
          </p:cNvSpPr>
          <p:nvPr/>
        </p:nvSpPr>
        <p:spPr bwMode="auto">
          <a:xfrm>
            <a:off x="358775" y="2636838"/>
            <a:ext cx="8605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Trajetória: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É a linha formada por todos os pontos por onde o móvel percorreu. </a:t>
            </a:r>
          </a:p>
        </p:txBody>
      </p:sp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323850" y="3860800"/>
            <a:ext cx="8605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Espaço 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É uma grandeza escalar que indica onde o móvel está, como as placas que indicam o “Km” nas rodovias.</a:t>
            </a:r>
          </a:p>
        </p:txBody>
      </p:sp>
      <p:grpSp>
        <p:nvGrpSpPr>
          <p:cNvPr id="8198" name="Group 49"/>
          <p:cNvGrpSpPr>
            <a:grpSpLocks/>
          </p:cNvGrpSpPr>
          <p:nvPr/>
        </p:nvGrpSpPr>
        <p:grpSpPr bwMode="auto">
          <a:xfrm>
            <a:off x="900113" y="5538788"/>
            <a:ext cx="7350125" cy="985837"/>
            <a:chOff x="567" y="3489"/>
            <a:chExt cx="4630" cy="621"/>
          </a:xfrm>
        </p:grpSpPr>
        <p:sp>
          <p:nvSpPr>
            <p:cNvPr id="8199" name="Freeform 32"/>
            <p:cNvSpPr>
              <a:spLocks/>
            </p:cNvSpPr>
            <p:nvPr/>
          </p:nvSpPr>
          <p:spPr bwMode="auto">
            <a:xfrm>
              <a:off x="567" y="3860"/>
              <a:ext cx="4581" cy="250"/>
            </a:xfrm>
            <a:custGeom>
              <a:avLst/>
              <a:gdLst>
                <a:gd name="T0" fmla="*/ 0 w 5080"/>
                <a:gd name="T1" fmla="*/ 1 h 431"/>
                <a:gd name="T2" fmla="*/ 150 w 5080"/>
                <a:gd name="T3" fmla="*/ 1 h 431"/>
                <a:gd name="T4" fmla="*/ 352 w 5080"/>
                <a:gd name="T5" fmla="*/ 1 h 431"/>
                <a:gd name="T6" fmla="*/ 629 w 5080"/>
                <a:gd name="T7" fmla="*/ 1 h 431"/>
                <a:gd name="T8" fmla="*/ 950 w 5080"/>
                <a:gd name="T9" fmla="*/ 1 h 431"/>
                <a:gd name="T10" fmla="*/ 1152 w 5080"/>
                <a:gd name="T11" fmla="*/ 1 h 431"/>
                <a:gd name="T12" fmla="*/ 1195 w 5080"/>
                <a:gd name="T13" fmla="*/ 1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00" name="Group 35"/>
            <p:cNvGrpSpPr>
              <a:grpSpLocks/>
            </p:cNvGrpSpPr>
            <p:nvPr/>
          </p:nvGrpSpPr>
          <p:grpSpPr bwMode="auto">
            <a:xfrm>
              <a:off x="1202" y="3566"/>
              <a:ext cx="272" cy="363"/>
              <a:chOff x="1202" y="3339"/>
              <a:chExt cx="181" cy="363"/>
            </a:xfrm>
          </p:grpSpPr>
          <p:sp>
            <p:nvSpPr>
              <p:cNvPr id="8214" name="Line 3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" name="Rectangle 3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8201" name="Group 36"/>
            <p:cNvGrpSpPr>
              <a:grpSpLocks/>
            </p:cNvGrpSpPr>
            <p:nvPr/>
          </p:nvGrpSpPr>
          <p:grpSpPr bwMode="auto">
            <a:xfrm>
              <a:off x="2381" y="3611"/>
              <a:ext cx="272" cy="363"/>
              <a:chOff x="1202" y="3339"/>
              <a:chExt cx="181" cy="363"/>
            </a:xfrm>
          </p:grpSpPr>
          <p:sp>
            <p:nvSpPr>
              <p:cNvPr id="8212" name="Line 37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" name="Rectangle 38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8202" name="Group 39"/>
            <p:cNvGrpSpPr>
              <a:grpSpLocks/>
            </p:cNvGrpSpPr>
            <p:nvPr/>
          </p:nvGrpSpPr>
          <p:grpSpPr bwMode="auto">
            <a:xfrm rot="-226337">
              <a:off x="3515" y="3521"/>
              <a:ext cx="272" cy="363"/>
              <a:chOff x="1202" y="3339"/>
              <a:chExt cx="181" cy="363"/>
            </a:xfrm>
          </p:grpSpPr>
          <p:sp>
            <p:nvSpPr>
              <p:cNvPr id="8210" name="Line 40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" name="Rectangle 41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8203" name="Group 42"/>
            <p:cNvGrpSpPr>
              <a:grpSpLocks/>
            </p:cNvGrpSpPr>
            <p:nvPr/>
          </p:nvGrpSpPr>
          <p:grpSpPr bwMode="auto">
            <a:xfrm rot="933462">
              <a:off x="4785" y="3657"/>
              <a:ext cx="272" cy="363"/>
              <a:chOff x="1202" y="3339"/>
              <a:chExt cx="181" cy="363"/>
            </a:xfrm>
          </p:grpSpPr>
          <p:sp>
            <p:nvSpPr>
              <p:cNvPr id="8208" name="Line 4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" name="Rectangle 4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8204" name="Text Box 45"/>
            <p:cNvSpPr txBox="1">
              <a:spLocks noChangeArrowheads="1"/>
            </p:cNvSpPr>
            <p:nvPr/>
          </p:nvSpPr>
          <p:spPr bwMode="auto">
            <a:xfrm>
              <a:off x="1160" y="3528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8205" name="Text Box 46"/>
            <p:cNvSpPr txBox="1">
              <a:spLocks noChangeArrowheads="1"/>
            </p:cNvSpPr>
            <p:nvPr/>
          </p:nvSpPr>
          <p:spPr bwMode="auto">
            <a:xfrm>
              <a:off x="2402" y="3587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8206" name="Text Box 47"/>
            <p:cNvSpPr txBox="1">
              <a:spLocks noChangeArrowheads="1"/>
            </p:cNvSpPr>
            <p:nvPr/>
          </p:nvSpPr>
          <p:spPr bwMode="auto">
            <a:xfrm rot="-218545">
              <a:off x="3477" y="3489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8207" name="Text Box 48"/>
            <p:cNvSpPr txBox="1">
              <a:spLocks noChangeArrowheads="1"/>
            </p:cNvSpPr>
            <p:nvPr/>
          </p:nvSpPr>
          <p:spPr bwMode="auto">
            <a:xfrm rot="1222732">
              <a:off x="4789" y="3639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utoUpdateAnimBg="0"/>
      <p:bldP spid="196637" grpId="0"/>
      <p:bldP spid="19663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42875" y="99695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/>
              <a:t>Velocidade Orbital 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857500" y="158750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85750" y="1714500"/>
            <a:ext cx="4857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 b="0"/>
              <a:t>Quando um objeto é lançado horizontalmente cai! Mas se fosse jogado com uma velocidade surpreendente entraria em órbita. A velocidade orbital  do objeto (satélite) é tanto maior quanto menor a distância entre o centro do planeta e o satélite.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6556375" y="5500688"/>
            <a:ext cx="1873250" cy="1154112"/>
            <a:chOff x="3877" y="3247"/>
            <a:chExt cx="1180" cy="727"/>
          </a:xfrm>
        </p:grpSpPr>
        <p:sp>
          <p:nvSpPr>
            <p:cNvPr id="63512" name="Rectangle 72"/>
            <p:cNvSpPr>
              <a:spLocks noChangeArrowheads="1"/>
            </p:cNvSpPr>
            <p:nvPr/>
          </p:nvSpPr>
          <p:spPr bwMode="auto">
            <a:xfrm>
              <a:off x="3877" y="3247"/>
              <a:ext cx="1180" cy="72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513" name="Line 64"/>
            <p:cNvSpPr>
              <a:spLocks noChangeShapeType="1"/>
            </p:cNvSpPr>
            <p:nvPr/>
          </p:nvSpPr>
          <p:spPr bwMode="auto">
            <a:xfrm>
              <a:off x="4331" y="3474"/>
              <a:ext cx="91" cy="408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14" name="Line 65"/>
            <p:cNvSpPr>
              <a:spLocks noChangeShapeType="1"/>
            </p:cNvSpPr>
            <p:nvPr/>
          </p:nvSpPr>
          <p:spPr bwMode="auto">
            <a:xfrm flipV="1">
              <a:off x="4422" y="3337"/>
              <a:ext cx="90" cy="545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15" name="Line 66"/>
            <p:cNvSpPr>
              <a:spLocks noChangeShapeType="1"/>
            </p:cNvSpPr>
            <p:nvPr/>
          </p:nvSpPr>
          <p:spPr bwMode="auto">
            <a:xfrm>
              <a:off x="4512" y="3337"/>
              <a:ext cx="454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16" name="Text Box 68"/>
            <p:cNvSpPr txBox="1">
              <a:spLocks noChangeArrowheads="1"/>
            </p:cNvSpPr>
            <p:nvPr/>
          </p:nvSpPr>
          <p:spPr bwMode="auto">
            <a:xfrm>
              <a:off x="3878" y="3474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63517" name="Text Box 69"/>
            <p:cNvSpPr txBox="1">
              <a:spLocks noChangeArrowheads="1"/>
            </p:cNvSpPr>
            <p:nvPr/>
          </p:nvSpPr>
          <p:spPr bwMode="auto">
            <a:xfrm>
              <a:off x="4331" y="3338"/>
              <a:ext cx="637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GM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 d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63518" name="Line 70"/>
            <p:cNvSpPr>
              <a:spLocks noChangeShapeType="1"/>
            </p:cNvSpPr>
            <p:nvPr/>
          </p:nvSpPr>
          <p:spPr bwMode="auto">
            <a:xfrm>
              <a:off x="4513" y="3655"/>
              <a:ext cx="36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5500688" y="1266825"/>
            <a:ext cx="3392487" cy="3948113"/>
            <a:chOff x="3107" y="663"/>
            <a:chExt cx="2495" cy="2767"/>
          </a:xfrm>
        </p:grpSpPr>
        <p:sp>
          <p:nvSpPr>
            <p:cNvPr id="63495" name="Line 83"/>
            <p:cNvSpPr>
              <a:spLocks noChangeShapeType="1"/>
            </p:cNvSpPr>
            <p:nvPr/>
          </p:nvSpPr>
          <p:spPr bwMode="auto">
            <a:xfrm flipV="1">
              <a:off x="3786" y="1668"/>
              <a:ext cx="1219" cy="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96" name="Oval 84"/>
            <p:cNvSpPr>
              <a:spLocks noChangeArrowheads="1"/>
            </p:cNvSpPr>
            <p:nvPr/>
          </p:nvSpPr>
          <p:spPr bwMode="auto">
            <a:xfrm>
              <a:off x="4337" y="1645"/>
              <a:ext cx="5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497" name="Text Box 85"/>
            <p:cNvSpPr txBox="1">
              <a:spLocks noChangeArrowheads="1"/>
            </p:cNvSpPr>
            <p:nvPr/>
          </p:nvSpPr>
          <p:spPr bwMode="auto">
            <a:xfrm>
              <a:off x="4786" y="1343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  <p:sp>
          <p:nvSpPr>
            <p:cNvPr id="63498" name="Oval 86"/>
            <p:cNvSpPr>
              <a:spLocks noChangeArrowheads="1"/>
            </p:cNvSpPr>
            <p:nvPr/>
          </p:nvSpPr>
          <p:spPr bwMode="auto">
            <a:xfrm>
              <a:off x="4328" y="3103"/>
              <a:ext cx="102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499" name="Line 87"/>
            <p:cNvSpPr>
              <a:spLocks noChangeShapeType="1"/>
            </p:cNvSpPr>
            <p:nvPr/>
          </p:nvSpPr>
          <p:spPr bwMode="auto">
            <a:xfrm flipH="1">
              <a:off x="4377" y="2327"/>
              <a:ext cx="2" cy="7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0" name="Text Box 88"/>
            <p:cNvSpPr txBox="1">
              <a:spLocks noChangeArrowheads="1"/>
            </p:cNvSpPr>
            <p:nvPr/>
          </p:nvSpPr>
          <p:spPr bwMode="auto">
            <a:xfrm>
              <a:off x="4125" y="246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h</a:t>
              </a:r>
            </a:p>
          </p:txBody>
        </p:sp>
        <p:sp>
          <p:nvSpPr>
            <p:cNvPr id="63501" name="Line 90"/>
            <p:cNvSpPr>
              <a:spLocks noChangeShapeType="1"/>
            </p:cNvSpPr>
            <p:nvPr/>
          </p:nvSpPr>
          <p:spPr bwMode="auto">
            <a:xfrm flipH="1">
              <a:off x="3582" y="3136"/>
              <a:ext cx="6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2" name="Line 91"/>
            <p:cNvSpPr>
              <a:spLocks noChangeShapeType="1"/>
            </p:cNvSpPr>
            <p:nvPr/>
          </p:nvSpPr>
          <p:spPr bwMode="auto">
            <a:xfrm>
              <a:off x="3606" y="1887"/>
              <a:ext cx="11" cy="1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3" name="Text Box 92"/>
            <p:cNvSpPr txBox="1">
              <a:spLocks noChangeArrowheads="1"/>
            </p:cNvSpPr>
            <p:nvPr/>
          </p:nvSpPr>
          <p:spPr bwMode="auto">
            <a:xfrm>
              <a:off x="3379" y="226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d</a:t>
              </a:r>
            </a:p>
          </p:txBody>
        </p:sp>
        <p:pic>
          <p:nvPicPr>
            <p:cNvPr id="63504" name="Picture 93" descr="terra0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343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5" name="Line 94"/>
            <p:cNvSpPr>
              <a:spLocks noChangeShapeType="1"/>
            </p:cNvSpPr>
            <p:nvPr/>
          </p:nvSpPr>
          <p:spPr bwMode="auto">
            <a:xfrm>
              <a:off x="4377" y="1887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6" name="Text Box 95"/>
            <p:cNvSpPr txBox="1">
              <a:spLocks noChangeArrowheads="1"/>
            </p:cNvSpPr>
            <p:nvPr/>
          </p:nvSpPr>
          <p:spPr bwMode="auto">
            <a:xfrm>
              <a:off x="4122" y="193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R</a:t>
              </a:r>
            </a:p>
          </p:txBody>
        </p:sp>
        <p:sp>
          <p:nvSpPr>
            <p:cNvPr id="63507" name="Line 96"/>
            <p:cNvSpPr>
              <a:spLocks noChangeShapeType="1"/>
            </p:cNvSpPr>
            <p:nvPr/>
          </p:nvSpPr>
          <p:spPr bwMode="auto">
            <a:xfrm>
              <a:off x="3515" y="188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8" name="Text Box 97"/>
            <p:cNvSpPr txBox="1">
              <a:spLocks noChangeArrowheads="1"/>
            </p:cNvSpPr>
            <p:nvPr/>
          </p:nvSpPr>
          <p:spPr bwMode="auto">
            <a:xfrm>
              <a:off x="4105" y="3142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  <p:sp>
          <p:nvSpPr>
            <p:cNvPr id="63509" name="Oval 99"/>
            <p:cNvSpPr>
              <a:spLocks noChangeArrowheads="1"/>
            </p:cNvSpPr>
            <p:nvPr/>
          </p:nvSpPr>
          <p:spPr bwMode="auto">
            <a:xfrm>
              <a:off x="3107" y="663"/>
              <a:ext cx="2495" cy="24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510" name="Line 100"/>
            <p:cNvSpPr>
              <a:spLocks noChangeShapeType="1"/>
            </p:cNvSpPr>
            <p:nvPr/>
          </p:nvSpPr>
          <p:spPr bwMode="auto">
            <a:xfrm>
              <a:off x="4422" y="3157"/>
              <a:ext cx="545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11" name="Text Box 101"/>
            <p:cNvSpPr txBox="1">
              <a:spLocks noChangeArrowheads="1"/>
            </p:cNvSpPr>
            <p:nvPr/>
          </p:nvSpPr>
          <p:spPr bwMode="auto">
            <a:xfrm>
              <a:off x="4967" y="30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FFCC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/>
      <p:bldP spid="50" grpId="0"/>
      <p:bldP spid="5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142875" y="230188"/>
            <a:ext cx="8937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</a:rPr>
              <a:t>Trabalho Mecânico de uma força</a:t>
            </a:r>
          </a:p>
        </p:txBody>
      </p: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500063" y="5500688"/>
            <a:ext cx="770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 trabalho mecânico W  é nulo quando a Força é nula ou quando o deslocamento  é nulo ou ainda quando o ângulo entre eles é 90° </a:t>
            </a:r>
          </a:p>
        </p:txBody>
      </p:sp>
      <p:pic>
        <p:nvPicPr>
          <p:cNvPr id="30830" name="Picture 110" descr="ABDD5E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000500"/>
            <a:ext cx="3024188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1" name="Picture 111" descr="271A9DD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57438"/>
            <a:ext cx="30241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642938" y="2257425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Motor</a:t>
            </a: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714375" y="39290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Resistente</a:t>
            </a:r>
          </a:p>
        </p:txBody>
      </p:sp>
      <p:sp>
        <p:nvSpPr>
          <p:cNvPr id="33" name="Text Box 112"/>
          <p:cNvSpPr txBox="1">
            <a:spLocks noChangeArrowheads="1"/>
          </p:cNvSpPr>
          <p:nvPr/>
        </p:nvSpPr>
        <p:spPr bwMode="auto">
          <a:xfrm>
            <a:off x="42863" y="1428750"/>
            <a:ext cx="4957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Definição de Trabalho W</a:t>
            </a:r>
          </a:p>
        </p:txBody>
      </p:sp>
      <p:grpSp>
        <p:nvGrpSpPr>
          <p:cNvPr id="64521" name="Grupo 37"/>
          <p:cNvGrpSpPr>
            <a:grpSpLocks/>
          </p:cNvGrpSpPr>
          <p:nvPr/>
        </p:nvGrpSpPr>
        <p:grpSpPr bwMode="auto">
          <a:xfrm>
            <a:off x="5081588" y="1357313"/>
            <a:ext cx="3276600" cy="708025"/>
            <a:chOff x="5082124" y="1357298"/>
            <a:chExt cx="3276090" cy="707886"/>
          </a:xfrm>
        </p:grpSpPr>
        <p:sp>
          <p:nvSpPr>
            <p:cNvPr id="64524" name="Text Box 7"/>
            <p:cNvSpPr txBox="1">
              <a:spLocks noChangeArrowheads="1"/>
            </p:cNvSpPr>
            <p:nvPr/>
          </p:nvSpPr>
          <p:spPr bwMode="auto">
            <a:xfrm>
              <a:off x="5082124" y="1357298"/>
              <a:ext cx="3276090" cy="70788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4000">
                  <a:solidFill>
                    <a:srgbClr val="E9FA0E"/>
                  </a:solidFill>
                  <a:cs typeface="Arial" pitchFamily="34" charset="0"/>
                </a:rPr>
                <a:t>W = F.d.cos</a:t>
              </a:r>
              <a:r>
                <a:rPr lang="el-GR" altLang="pt-BR" sz="4000">
                  <a:solidFill>
                    <a:srgbClr val="E9FA0E"/>
                  </a:solidFill>
                  <a:cs typeface="Arial" pitchFamily="34" charset="0"/>
                </a:rPr>
                <a:t>θ</a:t>
              </a:r>
            </a:p>
          </p:txBody>
        </p:sp>
        <p:cxnSp>
          <p:nvCxnSpPr>
            <p:cNvPr id="64525" name="Conector de seta reta 35"/>
            <p:cNvCxnSpPr>
              <a:cxnSpLocks noChangeShapeType="1"/>
            </p:cNvCxnSpPr>
            <p:nvPr/>
          </p:nvCxnSpPr>
          <p:spPr bwMode="auto">
            <a:xfrm>
              <a:off x="6143636" y="1428736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Conector de seta reta 36"/>
            <p:cNvCxnSpPr>
              <a:cxnSpLocks noChangeShapeType="1"/>
            </p:cNvCxnSpPr>
            <p:nvPr/>
          </p:nvCxnSpPr>
          <p:spPr bwMode="auto">
            <a:xfrm>
              <a:off x="6715140" y="1427148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Text Box 112"/>
          <p:cNvSpPr txBox="1">
            <a:spLocks noChangeArrowheads="1"/>
          </p:cNvSpPr>
          <p:nvPr/>
        </p:nvSpPr>
        <p:spPr bwMode="auto">
          <a:xfrm>
            <a:off x="5286375" y="2357438"/>
            <a:ext cx="357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Quando a força é a favor do deslocamento.</a:t>
            </a:r>
          </a:p>
        </p:txBody>
      </p:sp>
      <p:sp>
        <p:nvSpPr>
          <p:cNvPr id="40" name="Text Box 112"/>
          <p:cNvSpPr txBox="1">
            <a:spLocks noChangeArrowheads="1"/>
          </p:cNvSpPr>
          <p:nvPr/>
        </p:nvSpPr>
        <p:spPr bwMode="auto">
          <a:xfrm>
            <a:off x="5929313" y="4000500"/>
            <a:ext cx="3071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Quando a força é contrária ao deslocamento.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" grpId="0"/>
      <p:bldP spid="30832" grpId="0"/>
      <p:bldP spid="30833" grpId="0"/>
      <p:bldP spid="33" grpId="0"/>
      <p:bldP spid="39" grpId="0"/>
      <p:bldP spid="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142875" y="230188"/>
            <a:ext cx="8937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</a:rPr>
              <a:t>Trabalho Mecânico de uma força</a:t>
            </a:r>
          </a:p>
        </p:txBody>
      </p:sp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0" y="2428875"/>
            <a:ext cx="525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peso</a:t>
            </a:r>
          </a:p>
        </p:txBody>
      </p:sp>
      <p:sp>
        <p:nvSpPr>
          <p:cNvPr id="33" name="Text Box 112"/>
          <p:cNvSpPr txBox="1">
            <a:spLocks noChangeArrowheads="1"/>
          </p:cNvSpPr>
          <p:nvPr/>
        </p:nvSpPr>
        <p:spPr bwMode="auto">
          <a:xfrm>
            <a:off x="42863" y="1428750"/>
            <a:ext cx="4957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Definição de Trabalho W</a:t>
            </a:r>
          </a:p>
        </p:txBody>
      </p:sp>
      <p:grpSp>
        <p:nvGrpSpPr>
          <p:cNvPr id="65541" name="Grupo 37"/>
          <p:cNvGrpSpPr>
            <a:grpSpLocks/>
          </p:cNvGrpSpPr>
          <p:nvPr/>
        </p:nvGrpSpPr>
        <p:grpSpPr bwMode="auto">
          <a:xfrm>
            <a:off x="5081588" y="1357313"/>
            <a:ext cx="3276600" cy="708025"/>
            <a:chOff x="5082124" y="1357298"/>
            <a:chExt cx="3276090" cy="707886"/>
          </a:xfrm>
        </p:grpSpPr>
        <p:sp>
          <p:nvSpPr>
            <p:cNvPr id="65551" name="Text Box 7"/>
            <p:cNvSpPr txBox="1">
              <a:spLocks noChangeArrowheads="1"/>
            </p:cNvSpPr>
            <p:nvPr/>
          </p:nvSpPr>
          <p:spPr bwMode="auto">
            <a:xfrm>
              <a:off x="5082124" y="1357298"/>
              <a:ext cx="3276090" cy="70788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4000">
                  <a:solidFill>
                    <a:srgbClr val="E9FA0E"/>
                  </a:solidFill>
                  <a:cs typeface="Arial" pitchFamily="34" charset="0"/>
                </a:rPr>
                <a:t>W = F.d.cos</a:t>
              </a:r>
              <a:r>
                <a:rPr lang="el-GR" altLang="pt-BR" sz="4000">
                  <a:solidFill>
                    <a:srgbClr val="E9FA0E"/>
                  </a:solidFill>
                  <a:cs typeface="Arial" pitchFamily="34" charset="0"/>
                </a:rPr>
                <a:t>θ</a:t>
              </a:r>
            </a:p>
          </p:txBody>
        </p:sp>
        <p:cxnSp>
          <p:nvCxnSpPr>
            <p:cNvPr id="65552" name="Conector de seta reta 35"/>
            <p:cNvCxnSpPr>
              <a:cxnSpLocks noChangeShapeType="1"/>
            </p:cNvCxnSpPr>
            <p:nvPr/>
          </p:nvCxnSpPr>
          <p:spPr bwMode="auto">
            <a:xfrm>
              <a:off x="6143636" y="1428736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3" name="Conector de seta reta 36"/>
            <p:cNvCxnSpPr>
              <a:cxnSpLocks noChangeShapeType="1"/>
            </p:cNvCxnSpPr>
            <p:nvPr/>
          </p:nvCxnSpPr>
          <p:spPr bwMode="auto">
            <a:xfrm>
              <a:off x="6715140" y="1427148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 Box 112"/>
          <p:cNvSpPr txBox="1">
            <a:spLocks noChangeArrowheads="1"/>
          </p:cNvSpPr>
          <p:nvPr/>
        </p:nvSpPr>
        <p:spPr bwMode="auto">
          <a:xfrm>
            <a:off x="14288" y="3773488"/>
            <a:ext cx="5999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de atrito</a:t>
            </a:r>
          </a:p>
        </p:txBody>
      </p:sp>
      <p:sp>
        <p:nvSpPr>
          <p:cNvPr id="16" name="Text Box 112"/>
          <p:cNvSpPr txBox="1">
            <a:spLocks noChangeArrowheads="1"/>
          </p:cNvSpPr>
          <p:nvPr/>
        </p:nvSpPr>
        <p:spPr bwMode="auto">
          <a:xfrm>
            <a:off x="71438" y="5500688"/>
            <a:ext cx="587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elástica</a:t>
            </a:r>
          </a:p>
        </p:txBody>
      </p:sp>
      <p:sp>
        <p:nvSpPr>
          <p:cNvPr id="17" name="Text Box 112"/>
          <p:cNvSpPr txBox="1">
            <a:spLocks noChangeArrowheads="1"/>
          </p:cNvSpPr>
          <p:nvPr/>
        </p:nvSpPr>
        <p:spPr bwMode="auto">
          <a:xfrm>
            <a:off x="71438" y="4610100"/>
            <a:ext cx="651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centrípeta </a:t>
            </a:r>
          </a:p>
        </p:txBody>
      </p:sp>
      <p:sp>
        <p:nvSpPr>
          <p:cNvPr id="24" name="Text Box 112"/>
          <p:cNvSpPr txBox="1">
            <a:spLocks noChangeArrowheads="1"/>
          </p:cNvSpPr>
          <p:nvPr/>
        </p:nvSpPr>
        <p:spPr bwMode="auto">
          <a:xfrm>
            <a:off x="2782888" y="3143250"/>
            <a:ext cx="586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Trabalho é + na descida e - na descida</a:t>
            </a:r>
          </a:p>
        </p:txBody>
      </p:sp>
      <p:graphicFrame>
        <p:nvGraphicFramePr>
          <p:cNvPr id="180242" name="Object 18"/>
          <p:cNvGraphicFramePr>
            <a:graphicFrameLocks noChangeAspect="1"/>
          </p:cNvGraphicFramePr>
          <p:nvPr/>
        </p:nvGraphicFramePr>
        <p:xfrm>
          <a:off x="5357813" y="2500313"/>
          <a:ext cx="18383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Equação" r:id="rId6" imgW="736280" imgH="215806" progId="Equation.3">
                  <p:embed/>
                </p:oleObj>
              </mc:Choice>
              <mc:Fallback>
                <p:oleObj name="Equação" r:id="rId6" imgW="736280" imgH="21580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500313"/>
                        <a:ext cx="1838325" cy="53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091238" y="3841750"/>
          <a:ext cx="2124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ção" r:id="rId8" imgW="850900" imgH="228600" progId="Equation.3">
                  <p:embed/>
                </p:oleObj>
              </mc:Choice>
              <mc:Fallback>
                <p:oleObj name="Equação" r:id="rId8" imgW="8509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3841750"/>
                        <a:ext cx="2124075" cy="571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500813" y="4683125"/>
          <a:ext cx="1363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quação" r:id="rId10" imgW="545863" imgH="241195" progId="Equation.3">
                  <p:embed/>
                </p:oleObj>
              </mc:Choice>
              <mc:Fallback>
                <p:oleObj name="Equação" r:id="rId10" imgW="545863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4683125"/>
                        <a:ext cx="1363662" cy="603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50" name="Object 26"/>
          <p:cNvGraphicFramePr>
            <a:graphicFrameLocks noChangeAspect="1"/>
          </p:cNvGraphicFramePr>
          <p:nvPr/>
        </p:nvGraphicFramePr>
        <p:xfrm>
          <a:off x="6000750" y="5429250"/>
          <a:ext cx="16160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quação" r:id="rId12" imgW="838200" imgH="419100" progId="Equation.3">
                  <p:embed/>
                </p:oleObj>
              </mc:Choice>
              <mc:Fallback>
                <p:oleObj name="Equação" r:id="rId12" imgW="8382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5429250"/>
                        <a:ext cx="1616075" cy="808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2"/>
          <p:cNvSpPr txBox="1">
            <a:spLocks noChangeArrowheads="1"/>
          </p:cNvSpPr>
          <p:nvPr/>
        </p:nvSpPr>
        <p:spPr bwMode="auto">
          <a:xfrm>
            <a:off x="201613" y="6340475"/>
            <a:ext cx="9013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/>
              <a:t>Trabalho é  - na compressão ou alongamento e  + quando volta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2" grpId="0"/>
      <p:bldP spid="33" grpId="0"/>
      <p:bldP spid="15" grpId="0"/>
      <p:bldP spid="16" grpId="0"/>
      <p:bldP spid="17" grpId="0"/>
      <p:bldP spid="24" grpId="0"/>
      <p:bldP spid="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3708400" y="188913"/>
            <a:ext cx="233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/>
              <a:t>Trabalho</a:t>
            </a:r>
          </a:p>
        </p:txBody>
      </p: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642938" y="100012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O trabalho mecânico não depende da trajetória.</a:t>
            </a:r>
          </a:p>
        </p:txBody>
      </p:sp>
      <p:pic>
        <p:nvPicPr>
          <p:cNvPr id="30827" name="Picture 107" descr="linha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06"/>
          <p:cNvSpPr txBox="1">
            <a:spLocks noChangeArrowheads="1"/>
          </p:cNvSpPr>
          <p:nvPr/>
        </p:nvSpPr>
        <p:spPr bwMode="auto">
          <a:xfrm>
            <a:off x="725488" y="214312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O trabalho mecânico não depende do tempo gasto no percurso.</a:t>
            </a:r>
          </a:p>
        </p:txBody>
      </p:sp>
      <p:pic>
        <p:nvPicPr>
          <p:cNvPr id="67620" name="Picture 36" descr="http://t2.gstatic.com/images?q=tbn:ANd9GcTi7zalrAtAz72cpBAvg4dr5tBJ9ScpW4isAaCUSAAoHN53AaSKy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38147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06"/>
          <p:cNvSpPr txBox="1">
            <a:spLocks noChangeArrowheads="1"/>
          </p:cNvSpPr>
          <p:nvPr/>
        </p:nvSpPr>
        <p:spPr bwMode="auto">
          <a:xfrm>
            <a:off x="357188" y="4224338"/>
            <a:ext cx="43576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O trabalho mecânico pode ser calculado pela área do gráfico F</a:t>
            </a:r>
            <a:r>
              <a:rPr lang="pt-BR" altLang="pt-BR" sz="1800"/>
              <a:t>x</a:t>
            </a:r>
            <a:r>
              <a:rPr lang="pt-BR" altLang="pt-BR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" grpId="0" autoUpdateAnimBg="0"/>
      <p:bldP spid="33" grpId="0" autoUpdateAnimBg="0"/>
      <p:bldP spid="3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3708400" y="188913"/>
            <a:ext cx="246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/>
              <a:t>Potência </a:t>
            </a:r>
          </a:p>
        </p:txBody>
      </p:sp>
      <p:sp>
        <p:nvSpPr>
          <p:cNvPr id="67587" name="Rectangle 48"/>
          <p:cNvSpPr>
            <a:spLocks noChangeArrowheads="1"/>
          </p:cNvSpPr>
          <p:nvPr/>
        </p:nvSpPr>
        <p:spPr bwMode="auto">
          <a:xfrm>
            <a:off x="2643188" y="2071688"/>
            <a:ext cx="1441450" cy="100806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pSp>
        <p:nvGrpSpPr>
          <p:cNvPr id="67588" name="Group 47"/>
          <p:cNvGrpSpPr>
            <a:grpSpLocks/>
          </p:cNvGrpSpPr>
          <p:nvPr/>
        </p:nvGrpSpPr>
        <p:grpSpPr bwMode="auto">
          <a:xfrm>
            <a:off x="2773363" y="2079625"/>
            <a:ext cx="1316037" cy="989013"/>
            <a:chOff x="872" y="1389"/>
            <a:chExt cx="829" cy="623"/>
          </a:xfrm>
        </p:grpSpPr>
        <p:sp>
          <p:nvSpPr>
            <p:cNvPr id="67604" name="Text Box 44"/>
            <p:cNvSpPr txBox="1">
              <a:spLocks noChangeArrowheads="1"/>
            </p:cNvSpPr>
            <p:nvPr/>
          </p:nvSpPr>
          <p:spPr bwMode="auto">
            <a:xfrm>
              <a:off x="872" y="1550"/>
              <a:ext cx="5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P =</a:t>
              </a:r>
              <a:r>
                <a:rPr lang="pt-BR" altLang="pt-BR" sz="2800"/>
                <a:t> </a:t>
              </a:r>
            </a:p>
          </p:txBody>
        </p:sp>
        <p:sp>
          <p:nvSpPr>
            <p:cNvPr id="67605" name="Text Box 45"/>
            <p:cNvSpPr txBox="1">
              <a:spLocks noChangeArrowheads="1"/>
            </p:cNvSpPr>
            <p:nvPr/>
          </p:nvSpPr>
          <p:spPr bwMode="auto">
            <a:xfrm>
              <a:off x="1247" y="1389"/>
              <a:ext cx="454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E</a:t>
              </a:r>
            </a:p>
            <a:p>
              <a:pPr eaLnBrk="1" hangingPunct="1">
                <a:spcBef>
                  <a:spcPct val="1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t</a:t>
              </a:r>
            </a:p>
          </p:txBody>
        </p:sp>
        <p:sp>
          <p:nvSpPr>
            <p:cNvPr id="67606" name="Line 46"/>
            <p:cNvSpPr>
              <a:spLocks noChangeShapeType="1"/>
            </p:cNvSpPr>
            <p:nvPr/>
          </p:nvSpPr>
          <p:spPr bwMode="auto">
            <a:xfrm>
              <a:off x="1338" y="1706"/>
              <a:ext cx="227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7589" name="Text Box 106"/>
          <p:cNvSpPr txBox="1">
            <a:spLocks noChangeArrowheads="1"/>
          </p:cNvSpPr>
          <p:nvPr/>
        </p:nvSpPr>
        <p:spPr bwMode="auto">
          <a:xfrm>
            <a:off x="642938" y="785813"/>
            <a:ext cx="7704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Potência é definida como a rapidez com que ocorre a transformação da energia.</a:t>
            </a:r>
          </a:p>
        </p:txBody>
      </p:sp>
      <p:pic>
        <p:nvPicPr>
          <p:cNvPr id="67590" name="Picture 107" descr="linha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6"/>
          <p:cNvSpPr txBox="1">
            <a:spLocks noChangeArrowheads="1"/>
          </p:cNvSpPr>
          <p:nvPr/>
        </p:nvSpPr>
        <p:spPr bwMode="auto">
          <a:xfrm>
            <a:off x="4286250" y="1993900"/>
            <a:ext cx="4643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A unidade de potencia é j/s = W = Watt</a:t>
            </a:r>
          </a:p>
        </p:txBody>
      </p:sp>
      <p:sp>
        <p:nvSpPr>
          <p:cNvPr id="67592" name="Text Box 106"/>
          <p:cNvSpPr txBox="1">
            <a:spLocks noChangeArrowheads="1"/>
          </p:cNvSpPr>
          <p:nvPr/>
        </p:nvSpPr>
        <p:spPr bwMode="auto">
          <a:xfrm>
            <a:off x="142875" y="3565525"/>
            <a:ext cx="8643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Potência mecânica pode ser calculada pelo trabalho.</a:t>
            </a:r>
          </a:p>
        </p:txBody>
      </p:sp>
      <p:grpSp>
        <p:nvGrpSpPr>
          <p:cNvPr id="67593" name="Grupo 44"/>
          <p:cNvGrpSpPr>
            <a:grpSpLocks/>
          </p:cNvGrpSpPr>
          <p:nvPr/>
        </p:nvGrpSpPr>
        <p:grpSpPr bwMode="auto">
          <a:xfrm>
            <a:off x="2268538" y="4564063"/>
            <a:ext cx="1446212" cy="1008062"/>
            <a:chOff x="2268530" y="4214818"/>
            <a:chExt cx="1446214" cy="1008063"/>
          </a:xfrm>
        </p:grpSpPr>
        <p:sp>
          <p:nvSpPr>
            <p:cNvPr id="67599" name="Rectangle 48"/>
            <p:cNvSpPr>
              <a:spLocks noChangeArrowheads="1"/>
            </p:cNvSpPr>
            <p:nvPr/>
          </p:nvSpPr>
          <p:spPr bwMode="auto">
            <a:xfrm>
              <a:off x="2268530" y="4214818"/>
              <a:ext cx="1441450" cy="1008063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7600" name="Group 47"/>
            <p:cNvGrpSpPr>
              <a:grpSpLocks/>
            </p:cNvGrpSpPr>
            <p:nvPr/>
          </p:nvGrpSpPr>
          <p:grpSpPr bwMode="auto">
            <a:xfrm>
              <a:off x="2398706" y="4222749"/>
              <a:ext cx="1316038" cy="989013"/>
              <a:chOff x="872" y="1389"/>
              <a:chExt cx="829" cy="623"/>
            </a:xfrm>
          </p:grpSpPr>
          <p:sp>
            <p:nvSpPr>
              <p:cNvPr id="67601" name="Text Box 44"/>
              <p:cNvSpPr txBox="1">
                <a:spLocks noChangeArrowheads="1"/>
              </p:cNvSpPr>
              <p:nvPr/>
            </p:nvSpPr>
            <p:spPr bwMode="auto">
              <a:xfrm>
                <a:off x="872" y="1550"/>
                <a:ext cx="5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P =</a:t>
                </a:r>
                <a:r>
                  <a:rPr lang="pt-BR" altLang="pt-BR" sz="2800"/>
                  <a:t> </a:t>
                </a:r>
              </a:p>
            </p:txBody>
          </p:sp>
          <p:sp>
            <p:nvSpPr>
              <p:cNvPr id="67602" name="Text Box 45"/>
              <p:cNvSpPr txBox="1">
                <a:spLocks noChangeArrowheads="1"/>
              </p:cNvSpPr>
              <p:nvPr/>
            </p:nvSpPr>
            <p:spPr bwMode="auto">
              <a:xfrm>
                <a:off x="1247" y="1389"/>
                <a:ext cx="454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 W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</a:rPr>
                  <a:t>Δ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t</a:t>
                </a:r>
              </a:p>
            </p:txBody>
          </p:sp>
          <p:sp>
            <p:nvSpPr>
              <p:cNvPr id="67603" name="Line 46"/>
              <p:cNvSpPr>
                <a:spLocks noChangeShapeType="1"/>
              </p:cNvSpPr>
              <p:nvPr/>
            </p:nvSpPr>
            <p:spPr bwMode="auto">
              <a:xfrm>
                <a:off x="1338" y="1706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983163" y="4500563"/>
            <a:ext cx="3232150" cy="1357312"/>
            <a:chOff x="2608" y="1659"/>
            <a:chExt cx="2036" cy="855"/>
          </a:xfrm>
        </p:grpSpPr>
        <p:sp>
          <p:nvSpPr>
            <p:cNvPr id="67597" name="Text Box 29"/>
            <p:cNvSpPr txBox="1">
              <a:spLocks noChangeArrowheads="1"/>
            </p:cNvSpPr>
            <p:nvPr/>
          </p:nvSpPr>
          <p:spPr bwMode="auto">
            <a:xfrm>
              <a:off x="2608" y="1659"/>
              <a:ext cx="20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Potência instantânea</a:t>
              </a:r>
            </a:p>
          </p:txBody>
        </p:sp>
        <p:sp>
          <p:nvSpPr>
            <p:cNvPr id="67598" name="Text Box 63"/>
            <p:cNvSpPr txBox="1">
              <a:spLocks noChangeArrowheads="1"/>
            </p:cNvSpPr>
            <p:nvPr/>
          </p:nvSpPr>
          <p:spPr bwMode="auto">
            <a:xfrm>
              <a:off x="3152" y="2163"/>
              <a:ext cx="930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P = F. v</a:t>
              </a:r>
            </a:p>
          </p:txBody>
        </p:sp>
      </p:grpSp>
      <p:sp>
        <p:nvSpPr>
          <p:cNvPr id="43" name="Text Box 106"/>
          <p:cNvSpPr txBox="1">
            <a:spLocks noChangeArrowheads="1"/>
          </p:cNvSpPr>
          <p:nvPr/>
        </p:nvSpPr>
        <p:spPr bwMode="auto">
          <a:xfrm>
            <a:off x="1876425" y="55594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Unidade: W 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4929188" y="6059488"/>
            <a:ext cx="412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Unidade: W = N.m/s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7563" y="188913"/>
            <a:ext cx="314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/>
              <a:t>Rendimento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1116013" y="2463800"/>
            <a:ext cx="3313112" cy="1536700"/>
            <a:chOff x="884" y="3233"/>
            <a:chExt cx="2087" cy="968"/>
          </a:xfrm>
        </p:grpSpPr>
        <p:sp>
          <p:nvSpPr>
            <p:cNvPr id="68621" name="Text Box 34"/>
            <p:cNvSpPr txBox="1">
              <a:spLocks noChangeArrowheads="1"/>
            </p:cNvSpPr>
            <p:nvPr/>
          </p:nvSpPr>
          <p:spPr bwMode="auto">
            <a:xfrm>
              <a:off x="1292" y="3233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Rendimento</a:t>
              </a:r>
            </a:p>
          </p:txBody>
        </p:sp>
        <p:sp>
          <p:nvSpPr>
            <p:cNvPr id="68622" name="Rectangle 53"/>
            <p:cNvSpPr>
              <a:spLocks noChangeArrowheads="1"/>
            </p:cNvSpPr>
            <p:nvPr/>
          </p:nvSpPr>
          <p:spPr bwMode="auto">
            <a:xfrm>
              <a:off x="884" y="3521"/>
              <a:ext cx="2087" cy="680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8623" name="Group 103"/>
            <p:cNvGrpSpPr>
              <a:grpSpLocks/>
            </p:cNvGrpSpPr>
            <p:nvPr/>
          </p:nvGrpSpPr>
          <p:grpSpPr bwMode="auto">
            <a:xfrm>
              <a:off x="917" y="3521"/>
              <a:ext cx="1918" cy="636"/>
              <a:chOff x="917" y="3521"/>
              <a:chExt cx="1918" cy="636"/>
            </a:xfrm>
          </p:grpSpPr>
          <p:sp>
            <p:nvSpPr>
              <p:cNvPr id="68624" name="Text Box 49"/>
              <p:cNvSpPr txBox="1">
                <a:spLocks noChangeArrowheads="1"/>
              </p:cNvSpPr>
              <p:nvPr/>
            </p:nvSpPr>
            <p:spPr bwMode="auto">
              <a:xfrm>
                <a:off x="917" y="3682"/>
                <a:ext cx="50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η</a:t>
                </a: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=</a:t>
                </a:r>
                <a:r>
                  <a:rPr lang="pt-BR" altLang="pt-BR" sz="2800">
                    <a:cs typeface="Arial" pitchFamily="34" charset="0"/>
                  </a:rPr>
                  <a:t> </a:t>
                </a:r>
                <a:endParaRPr lang="el-GR" altLang="pt-BR" sz="2800">
                  <a:cs typeface="Arial" pitchFamily="34" charset="0"/>
                </a:endParaRPr>
              </a:p>
            </p:txBody>
          </p:sp>
          <p:sp>
            <p:nvSpPr>
              <p:cNvPr id="68625" name="Text Box 50"/>
              <p:cNvSpPr txBox="1">
                <a:spLocks noChangeArrowheads="1"/>
              </p:cNvSpPr>
              <p:nvPr/>
            </p:nvSpPr>
            <p:spPr bwMode="auto">
              <a:xfrm>
                <a:off x="1383" y="3521"/>
                <a:ext cx="358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P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P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26" name="Line 51"/>
              <p:cNvSpPr>
                <a:spLocks noChangeShapeType="1"/>
              </p:cNvSpPr>
              <p:nvPr/>
            </p:nvSpPr>
            <p:spPr bwMode="auto">
              <a:xfrm>
                <a:off x="1429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27" name="Text Box 96"/>
              <p:cNvSpPr txBox="1">
                <a:spLocks noChangeArrowheads="1"/>
              </p:cNvSpPr>
              <p:nvPr/>
            </p:nvSpPr>
            <p:spPr bwMode="auto">
              <a:xfrm>
                <a:off x="1916" y="3521"/>
                <a:ext cx="420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W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W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28" name="Line 97"/>
              <p:cNvSpPr>
                <a:spLocks noChangeShapeType="1"/>
              </p:cNvSpPr>
              <p:nvPr/>
            </p:nvSpPr>
            <p:spPr bwMode="auto">
              <a:xfrm>
                <a:off x="1973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29" name="Text Box 99"/>
              <p:cNvSpPr txBox="1">
                <a:spLocks noChangeArrowheads="1"/>
              </p:cNvSpPr>
              <p:nvPr/>
            </p:nvSpPr>
            <p:spPr bwMode="auto">
              <a:xfrm>
                <a:off x="2477" y="3521"/>
                <a:ext cx="358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30" name="Line 100"/>
              <p:cNvSpPr>
                <a:spLocks noChangeShapeType="1"/>
              </p:cNvSpPr>
              <p:nvPr/>
            </p:nvSpPr>
            <p:spPr bwMode="auto">
              <a:xfrm>
                <a:off x="2517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31" name="Text Box 101"/>
              <p:cNvSpPr txBox="1">
                <a:spLocks noChangeArrowheads="1"/>
              </p:cNvSpPr>
              <p:nvPr/>
            </p:nvSpPr>
            <p:spPr bwMode="auto">
              <a:xfrm>
                <a:off x="2245" y="3693"/>
                <a:ext cx="24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FFFF00"/>
                    </a:solidFill>
                  </a:rPr>
                  <a:t>=</a:t>
                </a:r>
              </a:p>
            </p:txBody>
          </p:sp>
          <p:sp>
            <p:nvSpPr>
              <p:cNvPr id="68632" name="Text Box 102"/>
              <p:cNvSpPr txBox="1">
                <a:spLocks noChangeArrowheads="1"/>
              </p:cNvSpPr>
              <p:nvPr/>
            </p:nvSpPr>
            <p:spPr bwMode="auto">
              <a:xfrm>
                <a:off x="1726" y="3693"/>
                <a:ext cx="24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FFFF00"/>
                    </a:solidFill>
                  </a:rPr>
                  <a:t>=</a:t>
                </a:r>
              </a:p>
            </p:txBody>
          </p:sp>
        </p:grpSp>
      </p:grpSp>
      <p:sp>
        <p:nvSpPr>
          <p:cNvPr id="16" name="Text Box 106"/>
          <p:cNvSpPr txBox="1">
            <a:spLocks noChangeArrowheads="1"/>
          </p:cNvSpPr>
          <p:nvPr/>
        </p:nvSpPr>
        <p:spPr bwMode="auto">
          <a:xfrm>
            <a:off x="642938" y="785813"/>
            <a:ext cx="7704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O rendimento é definida como a razão entre a potência útil (ou energia útil) e a potência total (ou energia total).</a:t>
            </a:r>
          </a:p>
        </p:txBody>
      </p:sp>
      <p:sp>
        <p:nvSpPr>
          <p:cNvPr id="17" name="Text Box 106"/>
          <p:cNvSpPr txBox="1">
            <a:spLocks noChangeArrowheads="1"/>
          </p:cNvSpPr>
          <p:nvPr/>
        </p:nvSpPr>
        <p:spPr bwMode="auto">
          <a:xfrm>
            <a:off x="142875" y="4279900"/>
            <a:ext cx="8643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Também pode ser calculado em percentual</a:t>
            </a:r>
          </a:p>
        </p:txBody>
      </p:sp>
      <p:grpSp>
        <p:nvGrpSpPr>
          <p:cNvPr id="4" name="Grupo 43"/>
          <p:cNvGrpSpPr>
            <a:grpSpLocks/>
          </p:cNvGrpSpPr>
          <p:nvPr/>
        </p:nvGrpSpPr>
        <p:grpSpPr bwMode="auto">
          <a:xfrm>
            <a:off x="1268413" y="5143500"/>
            <a:ext cx="2589212" cy="1079500"/>
            <a:chOff x="1268411" y="5314960"/>
            <a:chExt cx="2589209" cy="1079500"/>
          </a:xfrm>
        </p:grpSpPr>
        <p:sp>
          <p:nvSpPr>
            <p:cNvPr id="68615" name="Rectangle 53"/>
            <p:cNvSpPr>
              <a:spLocks noChangeArrowheads="1"/>
            </p:cNvSpPr>
            <p:nvPr/>
          </p:nvSpPr>
          <p:spPr bwMode="auto">
            <a:xfrm>
              <a:off x="1268411" y="5314960"/>
              <a:ext cx="2446333" cy="1079500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8616" name="Group 103"/>
            <p:cNvGrpSpPr>
              <a:grpSpLocks/>
            </p:cNvGrpSpPr>
            <p:nvPr/>
          </p:nvGrpSpPr>
          <p:grpSpPr bwMode="auto">
            <a:xfrm>
              <a:off x="1320799" y="5348313"/>
              <a:ext cx="1965325" cy="1009651"/>
              <a:chOff x="917" y="3521"/>
              <a:chExt cx="1238" cy="636"/>
            </a:xfrm>
          </p:grpSpPr>
          <p:sp>
            <p:nvSpPr>
              <p:cNvPr id="68618" name="Text Box 49"/>
              <p:cNvSpPr txBox="1">
                <a:spLocks noChangeArrowheads="1"/>
              </p:cNvSpPr>
              <p:nvPr/>
            </p:nvSpPr>
            <p:spPr bwMode="auto">
              <a:xfrm>
                <a:off x="917" y="3682"/>
                <a:ext cx="50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η</a:t>
                </a: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=</a:t>
                </a:r>
                <a:r>
                  <a:rPr lang="pt-BR" altLang="pt-BR" sz="2800">
                    <a:cs typeface="Arial" pitchFamily="34" charset="0"/>
                  </a:rPr>
                  <a:t> </a:t>
                </a:r>
                <a:endParaRPr lang="el-GR" altLang="pt-BR" sz="2800">
                  <a:cs typeface="Arial" pitchFamily="34" charset="0"/>
                </a:endParaRPr>
              </a:p>
            </p:txBody>
          </p:sp>
          <p:sp>
            <p:nvSpPr>
              <p:cNvPr id="68619" name="Text Box 99"/>
              <p:cNvSpPr txBox="1">
                <a:spLocks noChangeArrowheads="1"/>
              </p:cNvSpPr>
              <p:nvPr/>
            </p:nvSpPr>
            <p:spPr bwMode="auto">
              <a:xfrm>
                <a:off x="1392" y="3521"/>
                <a:ext cx="763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20" name="Line 100"/>
              <p:cNvSpPr>
                <a:spLocks noChangeShapeType="1"/>
              </p:cNvSpPr>
              <p:nvPr/>
            </p:nvSpPr>
            <p:spPr bwMode="auto">
              <a:xfrm>
                <a:off x="1435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8617" name="Text Box 49"/>
            <p:cNvSpPr txBox="1">
              <a:spLocks noChangeArrowheads="1"/>
            </p:cNvSpPr>
            <p:nvPr/>
          </p:nvSpPr>
          <p:spPr bwMode="auto">
            <a:xfrm>
              <a:off x="2571736" y="5572141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FF00"/>
                  </a:solidFill>
                  <a:cs typeface="Arial" pitchFamily="34" charset="0"/>
                </a:rPr>
                <a:t>x100 </a:t>
              </a:r>
              <a:endParaRPr lang="el-GR" altLang="pt-BR" sz="280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Energia Mecânica (E</a:t>
            </a:r>
            <a:r>
              <a:rPr lang="pt-BR" sz="1600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pt-BR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755650" y="3860800"/>
          <a:ext cx="237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ção" r:id="rId3" imgW="889000" imgH="228600" progId="Equation.3">
                  <p:embed/>
                </p:oleObj>
              </mc:Choice>
              <mc:Fallback>
                <p:oleObj name="Equação" r:id="rId3" imgW="8890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860800"/>
                        <a:ext cx="237490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42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6372225" y="2312988"/>
          <a:ext cx="15843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ção" r:id="rId5" imgW="634449" imgH="215713" progId="Equation.3">
                  <p:embed/>
                </p:oleObj>
              </mc:Choice>
              <mc:Fallback>
                <p:oleObj name="Equação" r:id="rId5" imgW="634449" imgH="21571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312988"/>
                        <a:ext cx="1584325" cy="53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50" name="Object 26"/>
          <p:cNvGraphicFramePr>
            <a:graphicFrameLocks noChangeAspect="1"/>
          </p:cNvGraphicFramePr>
          <p:nvPr>
            <p:ph sz="quarter" idx="3"/>
          </p:nvPr>
        </p:nvGraphicFramePr>
        <p:xfrm>
          <a:off x="6538913" y="4133850"/>
          <a:ext cx="12731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ção" r:id="rId7" imgW="660400" imgH="419100" progId="Equation.3">
                  <p:embed/>
                </p:oleObj>
              </mc:Choice>
              <mc:Fallback>
                <p:oleObj name="Equação" r:id="rId7" imgW="6604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4133850"/>
                        <a:ext cx="1273175" cy="808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8" name="AutoShape 14"/>
          <p:cNvSpPr>
            <a:spLocks/>
          </p:cNvSpPr>
          <p:nvPr/>
        </p:nvSpPr>
        <p:spPr bwMode="auto">
          <a:xfrm>
            <a:off x="3348038" y="1341438"/>
            <a:ext cx="431800" cy="4967287"/>
          </a:xfrm>
          <a:prstGeom prst="leftBrace">
            <a:avLst>
              <a:gd name="adj1" fmla="val 95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80255" name="Object 31"/>
          <p:cNvGraphicFramePr>
            <a:graphicFrameLocks noChangeAspect="1"/>
          </p:cNvGraphicFramePr>
          <p:nvPr>
            <p:ph sz="quarter" idx="4"/>
          </p:nvPr>
        </p:nvGraphicFramePr>
        <p:xfrm>
          <a:off x="6011863" y="5694363"/>
          <a:ext cx="13970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ção" r:id="rId12" imgW="647700" imgH="419100" progId="Equation.3">
                  <p:embed/>
                </p:oleObj>
              </mc:Choice>
              <mc:Fallback>
                <p:oleObj name="Equação" r:id="rId12" imgW="647700" imgH="4191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694363"/>
                        <a:ext cx="1397000" cy="903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57" name="AutoShape 33"/>
          <p:cNvSpPr>
            <a:spLocks/>
          </p:cNvSpPr>
          <p:nvPr/>
        </p:nvSpPr>
        <p:spPr bwMode="auto">
          <a:xfrm>
            <a:off x="4932363" y="1341438"/>
            <a:ext cx="431800" cy="3671887"/>
          </a:xfrm>
          <a:prstGeom prst="leftBrace">
            <a:avLst>
              <a:gd name="adj1" fmla="val 70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80258" name="Rectangle 34"/>
          <p:cNvSpPr>
            <a:spLocks noChangeArrowheads="1"/>
          </p:cNvSpPr>
          <p:nvPr/>
        </p:nvSpPr>
        <p:spPr bwMode="auto">
          <a:xfrm>
            <a:off x="0" y="3403600"/>
            <a:ext cx="328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mecânica total</a:t>
            </a:r>
          </a:p>
        </p:txBody>
      </p:sp>
      <p:sp>
        <p:nvSpPr>
          <p:cNvPr id="180259" name="Rectangle 35"/>
          <p:cNvSpPr>
            <a:spLocks noChangeArrowheads="1"/>
          </p:cNvSpPr>
          <p:nvPr/>
        </p:nvSpPr>
        <p:spPr bwMode="auto">
          <a:xfrm>
            <a:off x="3529013" y="2717800"/>
            <a:ext cx="169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potencial</a:t>
            </a:r>
            <a:r>
              <a:rPr lang="pt-BR" altLang="pt-BR" sz="2400"/>
              <a:t> </a:t>
            </a:r>
          </a:p>
        </p:txBody>
      </p:sp>
      <p:sp>
        <p:nvSpPr>
          <p:cNvPr id="180260" name="Rectangle 36"/>
          <p:cNvSpPr>
            <a:spLocks noChangeArrowheads="1"/>
          </p:cNvSpPr>
          <p:nvPr/>
        </p:nvSpPr>
        <p:spPr bwMode="auto">
          <a:xfrm>
            <a:off x="3584575" y="5564188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cinética</a:t>
            </a:r>
          </a:p>
        </p:txBody>
      </p:sp>
      <p:sp>
        <p:nvSpPr>
          <p:cNvPr id="180261" name="Rectangle 37"/>
          <p:cNvSpPr>
            <a:spLocks noChangeArrowheads="1"/>
          </p:cNvSpPr>
          <p:nvPr/>
        </p:nvSpPr>
        <p:spPr bwMode="auto">
          <a:xfrm>
            <a:off x="5219700" y="1484313"/>
            <a:ext cx="338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potencial  gravitacional</a:t>
            </a:r>
          </a:p>
        </p:txBody>
      </p:sp>
      <p:sp>
        <p:nvSpPr>
          <p:cNvPr id="180262" name="Rectangle 38"/>
          <p:cNvSpPr>
            <a:spLocks noChangeArrowheads="1"/>
          </p:cNvSpPr>
          <p:nvPr/>
        </p:nvSpPr>
        <p:spPr bwMode="auto">
          <a:xfrm>
            <a:off x="5292725" y="3614738"/>
            <a:ext cx="2663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potencial elástica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8" grpId="0" animBg="1"/>
      <p:bldP spid="180257" grpId="0" animBg="1"/>
      <p:bldP spid="180258" grpId="0"/>
      <p:bldP spid="180259" grpId="0"/>
      <p:bldP spid="180260" grpId="0"/>
      <p:bldP spid="180261" grpId="0"/>
      <p:bldP spid="18026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Conservação da Energia</a:t>
            </a:r>
          </a:p>
        </p:txBody>
      </p:sp>
      <p:graphicFrame>
        <p:nvGraphicFramePr>
          <p:cNvPr id="70659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5554663" y="2143125"/>
          <a:ext cx="1874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ção" r:id="rId3" imgW="698500" imgH="241300" progId="Equation.3">
                  <p:embed/>
                </p:oleObj>
              </mc:Choice>
              <mc:Fallback>
                <p:oleObj name="Equação" r:id="rId3" imgW="6985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2143125"/>
                        <a:ext cx="1874837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AutoShape 14"/>
          <p:cNvSpPr>
            <a:spLocks/>
          </p:cNvSpPr>
          <p:nvPr/>
        </p:nvSpPr>
        <p:spPr bwMode="auto">
          <a:xfrm>
            <a:off x="785813" y="1341438"/>
            <a:ext cx="431800" cy="4967287"/>
          </a:xfrm>
          <a:prstGeom prst="leftBrace">
            <a:avLst>
              <a:gd name="adj1" fmla="val 95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70661" name="AutoShape 33"/>
          <p:cNvSpPr>
            <a:spLocks/>
          </p:cNvSpPr>
          <p:nvPr/>
        </p:nvSpPr>
        <p:spPr bwMode="auto">
          <a:xfrm>
            <a:off x="3286125" y="928688"/>
            <a:ext cx="428625" cy="2857500"/>
          </a:xfrm>
          <a:prstGeom prst="leftBrace">
            <a:avLst>
              <a:gd name="adj1" fmla="val 70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70662" name="Rectangle 34"/>
          <p:cNvSpPr>
            <a:spLocks noChangeArrowheads="1"/>
          </p:cNvSpPr>
          <p:nvPr/>
        </p:nvSpPr>
        <p:spPr bwMode="auto">
          <a:xfrm>
            <a:off x="285750" y="2174875"/>
            <a:ext cx="500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SISTEMAS </a:t>
            </a:r>
          </a:p>
        </p:txBody>
      </p:sp>
      <p:sp>
        <p:nvSpPr>
          <p:cNvPr id="70663" name="Rectangle 37"/>
          <p:cNvSpPr>
            <a:spLocks noChangeArrowheads="1"/>
          </p:cNvSpPr>
          <p:nvPr/>
        </p:nvSpPr>
        <p:spPr bwMode="auto">
          <a:xfrm>
            <a:off x="1000125" y="2170113"/>
            <a:ext cx="2500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Sistema conservativo</a:t>
            </a:r>
          </a:p>
        </p:txBody>
      </p:sp>
      <p:sp>
        <p:nvSpPr>
          <p:cNvPr id="70664" name="Rectangle 38"/>
          <p:cNvSpPr>
            <a:spLocks noChangeArrowheads="1"/>
          </p:cNvSpPr>
          <p:nvPr/>
        </p:nvSpPr>
        <p:spPr bwMode="auto">
          <a:xfrm>
            <a:off x="4000500" y="1000125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total é conservada</a:t>
            </a:r>
          </a:p>
        </p:txBody>
      </p:sp>
      <p:sp>
        <p:nvSpPr>
          <p:cNvPr id="70665" name="Rectangle 37"/>
          <p:cNvSpPr>
            <a:spLocks noChangeArrowheads="1"/>
          </p:cNvSpPr>
          <p:nvPr/>
        </p:nvSpPr>
        <p:spPr bwMode="auto">
          <a:xfrm>
            <a:off x="1071563" y="4759325"/>
            <a:ext cx="23574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Sistema dissipativo</a:t>
            </a:r>
          </a:p>
        </p:txBody>
      </p:sp>
      <p:sp>
        <p:nvSpPr>
          <p:cNvPr id="70666" name="AutoShape 33"/>
          <p:cNvSpPr>
            <a:spLocks/>
          </p:cNvSpPr>
          <p:nvPr/>
        </p:nvSpPr>
        <p:spPr bwMode="auto">
          <a:xfrm>
            <a:off x="3286125" y="3857625"/>
            <a:ext cx="428625" cy="2928938"/>
          </a:xfrm>
          <a:prstGeom prst="leftBrace">
            <a:avLst>
              <a:gd name="adj1" fmla="val 70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70667" name="Rectangle 38"/>
          <p:cNvSpPr>
            <a:spLocks noChangeArrowheads="1"/>
          </p:cNvSpPr>
          <p:nvPr/>
        </p:nvSpPr>
        <p:spPr bwMode="auto">
          <a:xfrm flipH="1">
            <a:off x="3286125" y="1547813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mecânica é conservada</a:t>
            </a:r>
          </a:p>
        </p:txBody>
      </p:sp>
      <p:graphicFrame>
        <p:nvGraphicFramePr>
          <p:cNvPr id="70668" name="Object 3"/>
          <p:cNvGraphicFramePr>
            <a:graphicFrameLocks noChangeAspect="1"/>
          </p:cNvGraphicFramePr>
          <p:nvPr/>
        </p:nvGraphicFramePr>
        <p:xfrm>
          <a:off x="4560888" y="2924175"/>
          <a:ext cx="3613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ção" r:id="rId8" imgW="1346200" imgH="241300" progId="Equation.3">
                  <p:embed/>
                </p:oleObj>
              </mc:Choice>
              <mc:Fallback>
                <p:oleObj name="Equação" r:id="rId8" imgW="13462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2924175"/>
                        <a:ext cx="361315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715000" y="5073650"/>
          <a:ext cx="301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ção" r:id="rId10" imgW="1282700" imgH="241300" progId="Equation.3">
                  <p:embed/>
                </p:oleObj>
              </mc:Choice>
              <mc:Fallback>
                <p:oleObj name="Equação" r:id="rId10" imgW="1282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073650"/>
                        <a:ext cx="3017838" cy="569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38"/>
          <p:cNvSpPr>
            <a:spLocks noChangeArrowheads="1"/>
          </p:cNvSpPr>
          <p:nvPr/>
        </p:nvSpPr>
        <p:spPr bwMode="auto">
          <a:xfrm>
            <a:off x="3929063" y="3857625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total é conservada</a:t>
            </a:r>
          </a:p>
        </p:txBody>
      </p:sp>
      <p:sp>
        <p:nvSpPr>
          <p:cNvPr id="70671" name="Rectangle 38"/>
          <p:cNvSpPr>
            <a:spLocks noChangeArrowheads="1"/>
          </p:cNvSpPr>
          <p:nvPr/>
        </p:nvSpPr>
        <p:spPr bwMode="auto">
          <a:xfrm flipH="1">
            <a:off x="3643313" y="4476750"/>
            <a:ext cx="6000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mecânica NÃO é conservada</a:t>
            </a:r>
          </a:p>
        </p:txBody>
      </p:sp>
      <p:graphicFrame>
        <p:nvGraphicFramePr>
          <p:cNvPr id="70672" name="Object 5"/>
          <p:cNvGraphicFramePr>
            <a:graphicFrameLocks noChangeAspect="1"/>
          </p:cNvGraphicFramePr>
          <p:nvPr/>
        </p:nvGraphicFramePr>
        <p:xfrm>
          <a:off x="4000500" y="5924550"/>
          <a:ext cx="4295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ção" r:id="rId12" imgW="1600200" imgH="241200" progId="Equation.3">
                  <p:embed/>
                </p:oleObj>
              </mc:Choice>
              <mc:Fallback>
                <p:oleObj name="Equação" r:id="rId12" imgW="16002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924550"/>
                        <a:ext cx="4295775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142875" y="422275"/>
            <a:ext cx="3613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3300"/>
                </a:solidFill>
              </a:rPr>
              <a:t>SISTEMA CONSERVATIVO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443538" y="1905000"/>
            <a:ext cx="1771650" cy="52387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MA </a:t>
            </a:r>
            <a:r>
              <a:rPr lang="pt-BR" altLang="pt-BR" sz="2800">
                <a:solidFill>
                  <a:srgbClr val="E9FA0E"/>
                </a:solidFill>
              </a:rPr>
              <a:t>= E</a:t>
            </a:r>
            <a:r>
              <a:rPr lang="pt-BR" altLang="pt-BR" sz="2800" baseline="-25000">
                <a:solidFill>
                  <a:srgbClr val="E9FA0E"/>
                </a:solidFill>
              </a:rPr>
              <a:t>MB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0438" y="333375"/>
            <a:ext cx="5357812" cy="1223963"/>
            <a:chOff x="1610" y="210"/>
            <a:chExt cx="3946" cy="771"/>
          </a:xfrm>
        </p:grpSpPr>
        <p:sp>
          <p:nvSpPr>
            <p:cNvPr id="71694" name="Rectangle 36"/>
            <p:cNvSpPr>
              <a:spLocks noChangeArrowheads="1"/>
            </p:cNvSpPr>
            <p:nvPr/>
          </p:nvSpPr>
          <p:spPr bwMode="auto">
            <a:xfrm>
              <a:off x="1610" y="210"/>
              <a:ext cx="3946" cy="7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695" name="Text Box 34"/>
            <p:cNvSpPr txBox="1">
              <a:spLocks noChangeArrowheads="1"/>
            </p:cNvSpPr>
            <p:nvPr/>
          </p:nvSpPr>
          <p:spPr bwMode="auto">
            <a:xfrm>
              <a:off x="1744" y="327"/>
              <a:ext cx="134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Energia total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se conserva</a:t>
              </a:r>
            </a:p>
          </p:txBody>
        </p:sp>
        <p:sp>
          <p:nvSpPr>
            <p:cNvPr id="71696" name="Text Box 35"/>
            <p:cNvSpPr txBox="1">
              <a:spLocks noChangeArrowheads="1"/>
            </p:cNvSpPr>
            <p:nvPr/>
          </p:nvSpPr>
          <p:spPr bwMode="auto">
            <a:xfrm>
              <a:off x="3294" y="210"/>
              <a:ext cx="212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Energia mecânica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do sistema se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conserva</a:t>
              </a:r>
            </a:p>
          </p:txBody>
        </p:sp>
      </p:grp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651625" y="3086100"/>
            <a:ext cx="2278063" cy="55721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</a:t>
            </a:r>
            <a:r>
              <a:rPr lang="pt-BR" altLang="pt-BR" sz="2800">
                <a:solidFill>
                  <a:srgbClr val="E9FA0E"/>
                </a:solidFill>
              </a:rPr>
              <a:t> = E</a:t>
            </a:r>
            <a:r>
              <a:rPr lang="pt-BR" altLang="pt-BR" sz="2800" baseline="-25000">
                <a:solidFill>
                  <a:srgbClr val="E9FA0E"/>
                </a:solidFill>
              </a:rPr>
              <a:t>C</a:t>
            </a:r>
            <a:r>
              <a:rPr lang="pt-BR" altLang="pt-BR" sz="2800">
                <a:solidFill>
                  <a:srgbClr val="E9FA0E"/>
                </a:solidFill>
              </a:rPr>
              <a:t> + E</a:t>
            </a:r>
            <a:r>
              <a:rPr lang="pt-BR" altLang="pt-BR" sz="2800" baseline="-25000">
                <a:solidFill>
                  <a:srgbClr val="E9FA0E"/>
                </a:solidFill>
              </a:rPr>
              <a:t>P</a:t>
            </a:r>
            <a:endParaRPr lang="pt-BR" altLang="pt-BR" sz="2800">
              <a:solidFill>
                <a:srgbClr val="E9FA0E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143375" y="4000500"/>
            <a:ext cx="4786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Neste caso (SISTEMA CONSERVATIVO) é possível usar a equação de Torricelli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429250" y="6069013"/>
            <a:ext cx="3203575" cy="574675"/>
            <a:chOff x="3696" y="3567"/>
            <a:chExt cx="2018" cy="362"/>
          </a:xfrm>
        </p:grpSpPr>
        <p:sp>
          <p:nvSpPr>
            <p:cNvPr id="71692" name="Rectangle 57"/>
            <p:cNvSpPr>
              <a:spLocks noChangeArrowheads="1"/>
            </p:cNvSpPr>
            <p:nvPr/>
          </p:nvSpPr>
          <p:spPr bwMode="auto">
            <a:xfrm>
              <a:off x="3719" y="3567"/>
              <a:ext cx="1587" cy="36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693" name="Text Box 51"/>
            <p:cNvSpPr txBox="1">
              <a:spLocks noChangeArrowheads="1"/>
            </p:cNvSpPr>
            <p:nvPr/>
          </p:nvSpPr>
          <p:spPr bwMode="auto">
            <a:xfrm>
              <a:off x="3696" y="3567"/>
              <a:ext cx="20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 </a:t>
              </a:r>
              <a:r>
                <a:rPr lang="pt-BR" altLang="pt-BR" sz="2800">
                  <a:solidFill>
                    <a:srgbClr val="EAFA1E"/>
                  </a:solidFill>
                </a:rPr>
                <a:t>+ 2gH</a:t>
              </a:r>
            </a:p>
          </p:txBody>
        </p:sp>
      </p:grpSp>
      <p:pic>
        <p:nvPicPr>
          <p:cNvPr id="71688" name="Picture 12" descr="http://t2.gstatic.com/images?q=tbn:ANd9GcQ9XEJOEx4p_VbHCHNxEeGeBExuJgEhPDwU6KmWu3zwaqD1wcx9y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9227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714625" y="228600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928938" y="585787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857625" y="2428875"/>
            <a:ext cx="5286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Onde a ENERGIA MECÂNICA  E</a:t>
            </a:r>
            <a:r>
              <a:rPr lang="pt-BR" altLang="pt-BR" sz="2800" baseline="-25000">
                <a:solidFill>
                  <a:srgbClr val="FF0000"/>
                </a:solidFill>
              </a:rPr>
              <a:t>M</a:t>
            </a:r>
            <a:r>
              <a:rPr lang="pt-BR" altLang="pt-BR" sz="2800">
                <a:solidFill>
                  <a:srgbClr val="FF0000"/>
                </a:solidFill>
              </a:rPr>
              <a:t> é dada por: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58" grpId="0" animBg="1" autoUpdateAnimBg="0"/>
      <p:bldP spid="31783" grpId="0" animBg="1" autoUpdateAnimBg="0"/>
      <p:bldP spid="11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142875" y="422275"/>
            <a:ext cx="3613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3300"/>
                </a:solidFill>
              </a:rPr>
              <a:t>SISTEMA DISSIPATIVO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072063" y="1857375"/>
            <a:ext cx="3414712" cy="52387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MA </a:t>
            </a:r>
            <a:r>
              <a:rPr lang="pt-BR" altLang="pt-BR" sz="2800">
                <a:solidFill>
                  <a:srgbClr val="E9FA0E"/>
                </a:solidFill>
              </a:rPr>
              <a:t>= E</a:t>
            </a:r>
            <a:r>
              <a:rPr lang="pt-BR" altLang="pt-BR" sz="2800" baseline="-25000">
                <a:solidFill>
                  <a:srgbClr val="E9FA0E"/>
                </a:solidFill>
              </a:rPr>
              <a:t>MB </a:t>
            </a:r>
            <a:r>
              <a:rPr lang="pt-BR" altLang="pt-BR" sz="2800">
                <a:solidFill>
                  <a:srgbClr val="E9FA0E"/>
                </a:solidFill>
              </a:rPr>
              <a:t>+ perdas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0438" y="333375"/>
            <a:ext cx="5357812" cy="1223963"/>
            <a:chOff x="1610" y="210"/>
            <a:chExt cx="3946" cy="771"/>
          </a:xfrm>
        </p:grpSpPr>
        <p:sp>
          <p:nvSpPr>
            <p:cNvPr id="72715" name="Rectangle 36"/>
            <p:cNvSpPr>
              <a:spLocks noChangeArrowheads="1"/>
            </p:cNvSpPr>
            <p:nvPr/>
          </p:nvSpPr>
          <p:spPr bwMode="auto">
            <a:xfrm>
              <a:off x="1610" y="210"/>
              <a:ext cx="3946" cy="7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2716" name="Text Box 34"/>
            <p:cNvSpPr txBox="1">
              <a:spLocks noChangeArrowheads="1"/>
            </p:cNvSpPr>
            <p:nvPr/>
          </p:nvSpPr>
          <p:spPr bwMode="auto">
            <a:xfrm>
              <a:off x="1744" y="327"/>
              <a:ext cx="134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Energia total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se conserva</a:t>
              </a:r>
            </a:p>
          </p:txBody>
        </p:sp>
        <p:sp>
          <p:nvSpPr>
            <p:cNvPr id="70666" name="Text Box 35"/>
            <p:cNvSpPr txBox="1">
              <a:spLocks noChangeArrowheads="1"/>
            </p:cNvSpPr>
            <p:nvPr/>
          </p:nvSpPr>
          <p:spPr bwMode="auto">
            <a:xfrm>
              <a:off x="3294" y="210"/>
              <a:ext cx="216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/>
                <a:t>Energia mecânica </a:t>
              </a:r>
            </a:p>
            <a:p>
              <a:pPr algn="ctr">
                <a:defRPr/>
              </a:pPr>
              <a:r>
                <a:rPr lang="pt-BR" dirty="0"/>
                <a:t>do sistema </a:t>
              </a:r>
              <a:r>
                <a:rPr lang="pt-BR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não</a:t>
              </a:r>
              <a:r>
                <a:rPr lang="pt-BR" dirty="0"/>
                <a:t> se </a:t>
              </a:r>
            </a:p>
            <a:p>
              <a:pPr algn="ctr">
                <a:defRPr/>
              </a:pPr>
              <a:r>
                <a:rPr lang="pt-BR" dirty="0"/>
                <a:t>conserva</a:t>
              </a:r>
            </a:p>
          </p:txBody>
        </p:sp>
      </p:grp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651625" y="3086100"/>
            <a:ext cx="2278063" cy="55721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</a:t>
            </a:r>
            <a:r>
              <a:rPr lang="pt-BR" altLang="pt-BR" sz="2800">
                <a:solidFill>
                  <a:srgbClr val="E9FA0E"/>
                </a:solidFill>
              </a:rPr>
              <a:t> = E</a:t>
            </a:r>
            <a:r>
              <a:rPr lang="pt-BR" altLang="pt-BR" sz="2800" baseline="-25000">
                <a:solidFill>
                  <a:srgbClr val="E9FA0E"/>
                </a:solidFill>
              </a:rPr>
              <a:t>C</a:t>
            </a:r>
            <a:r>
              <a:rPr lang="pt-BR" altLang="pt-BR" sz="2800">
                <a:solidFill>
                  <a:srgbClr val="E9FA0E"/>
                </a:solidFill>
              </a:rPr>
              <a:t> + E</a:t>
            </a:r>
            <a:r>
              <a:rPr lang="pt-BR" altLang="pt-BR" sz="2800" baseline="-25000">
                <a:solidFill>
                  <a:srgbClr val="E9FA0E"/>
                </a:solidFill>
              </a:rPr>
              <a:t>P</a:t>
            </a:r>
            <a:endParaRPr lang="pt-BR" altLang="pt-BR" sz="2800">
              <a:solidFill>
                <a:srgbClr val="E9FA0E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714750" y="4000500"/>
            <a:ext cx="56435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Nos sistemas dissipativos as perdas são normalmente por atrito transformando a energia potencial em térmica. Neste caso não é possível usar a equação de Torricelli.</a:t>
            </a:r>
          </a:p>
        </p:txBody>
      </p:sp>
      <p:pic>
        <p:nvPicPr>
          <p:cNvPr id="72711" name="Picture 12" descr="http://t2.gstatic.com/images?q=tbn:ANd9GcQ9XEJOEx4p_VbHCHNxEeGeBExuJgEhPDwU6KmWu3zwaqD1wcx9y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9227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714625" y="228600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928938" y="585787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857625" y="2428875"/>
            <a:ext cx="5286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Onde a ENERGIA MECÂNICA  E</a:t>
            </a:r>
            <a:r>
              <a:rPr lang="pt-BR" altLang="pt-BR" sz="2800" baseline="-25000">
                <a:solidFill>
                  <a:srgbClr val="FF0000"/>
                </a:solidFill>
              </a:rPr>
              <a:t>M</a:t>
            </a:r>
            <a:r>
              <a:rPr lang="pt-BR" altLang="pt-BR" sz="2800">
                <a:solidFill>
                  <a:srgbClr val="FF0000"/>
                </a:solidFill>
              </a:rPr>
              <a:t> é dada por: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58" grpId="0" animBg="1" autoUpdateAnimBg="0"/>
      <p:bldP spid="31783" grpId="0" animBg="1" autoUpdateAnimBg="0"/>
      <p:bldP spid="11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63938" y="188913"/>
            <a:ext cx="234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</a:rPr>
              <a:t>Cinemática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9988" y="1412875"/>
            <a:ext cx="1728787" cy="1223963"/>
            <a:chOff x="3651" y="1298"/>
            <a:chExt cx="1089" cy="771"/>
          </a:xfrm>
        </p:grpSpPr>
        <p:sp>
          <p:nvSpPr>
            <p:cNvPr id="9246" name="Rectangle 7"/>
            <p:cNvSpPr>
              <a:spLocks noChangeArrowheads="1"/>
            </p:cNvSpPr>
            <p:nvPr/>
          </p:nvSpPr>
          <p:spPr bwMode="auto">
            <a:xfrm>
              <a:off x="3651" y="1298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47" name="Text Box 8"/>
            <p:cNvSpPr txBox="1">
              <a:spLocks noChangeArrowheads="1"/>
            </p:cNvSpPr>
            <p:nvPr/>
          </p:nvSpPr>
          <p:spPr bwMode="auto">
            <a:xfrm>
              <a:off x="3697" y="1525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9248" name="Text Box 9"/>
            <p:cNvSpPr txBox="1">
              <a:spLocks noChangeArrowheads="1"/>
            </p:cNvSpPr>
            <p:nvPr/>
          </p:nvSpPr>
          <p:spPr bwMode="auto">
            <a:xfrm>
              <a:off x="4104" y="1389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S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9249" name="Line 10"/>
            <p:cNvSpPr>
              <a:spLocks noChangeShapeType="1"/>
            </p:cNvSpPr>
            <p:nvPr/>
          </p:nvSpPr>
          <p:spPr bwMode="auto">
            <a:xfrm>
              <a:off x="4195" y="1706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468313" y="305435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Importante: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4213" y="3630613"/>
            <a:ext cx="4176712" cy="519112"/>
            <a:chOff x="793" y="3475"/>
            <a:chExt cx="2631" cy="327"/>
          </a:xfrm>
        </p:grpSpPr>
        <p:sp>
          <p:nvSpPr>
            <p:cNvPr id="9244" name="Text Box 13"/>
            <p:cNvSpPr txBox="1">
              <a:spLocks noChangeArrowheads="1"/>
            </p:cNvSpPr>
            <p:nvPr/>
          </p:nvSpPr>
          <p:spPr bwMode="auto">
            <a:xfrm>
              <a:off x="793" y="3475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S &gt; 0          v &gt; 0</a:t>
              </a:r>
              <a:endParaRPr lang="pt-BR" altLang="pt-BR" sz="2800" b="0" i="0"/>
            </a:p>
          </p:txBody>
        </p:sp>
        <p:sp>
          <p:nvSpPr>
            <p:cNvPr id="9245" name="Line 14"/>
            <p:cNvSpPr>
              <a:spLocks noChangeShapeType="1"/>
            </p:cNvSpPr>
            <p:nvPr/>
          </p:nvSpPr>
          <p:spPr bwMode="auto">
            <a:xfrm>
              <a:off x="1655" y="3657"/>
              <a:ext cx="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4213" y="5013325"/>
            <a:ext cx="4176712" cy="519113"/>
            <a:chOff x="793" y="3475"/>
            <a:chExt cx="2631" cy="327"/>
          </a:xfrm>
        </p:grpSpPr>
        <p:sp>
          <p:nvSpPr>
            <p:cNvPr id="9242" name="Text Box 16"/>
            <p:cNvSpPr txBox="1">
              <a:spLocks noChangeArrowheads="1"/>
            </p:cNvSpPr>
            <p:nvPr/>
          </p:nvSpPr>
          <p:spPr bwMode="auto">
            <a:xfrm>
              <a:off x="793" y="3475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S &lt; 0         v &lt; 0</a:t>
              </a:r>
              <a:endParaRPr lang="pt-BR" altLang="pt-BR" sz="2800" b="0" i="0"/>
            </a:p>
          </p:txBody>
        </p:sp>
        <p:sp>
          <p:nvSpPr>
            <p:cNvPr id="9243" name="Line 17"/>
            <p:cNvSpPr>
              <a:spLocks noChangeShapeType="1"/>
            </p:cNvSpPr>
            <p:nvPr/>
          </p:nvSpPr>
          <p:spPr bwMode="auto">
            <a:xfrm>
              <a:off x="1655" y="3657"/>
              <a:ext cx="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250825" y="4076700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Movimento progressivo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23850" y="5445125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Movimento regressivo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64163" y="3429000"/>
            <a:ext cx="2808287" cy="2767013"/>
            <a:chOff x="3787" y="2332"/>
            <a:chExt cx="1769" cy="1743"/>
          </a:xfrm>
        </p:grpSpPr>
        <p:sp>
          <p:nvSpPr>
            <p:cNvPr id="9236" name="Text Box 27"/>
            <p:cNvSpPr txBox="1">
              <a:spLocks noChangeArrowheads="1"/>
            </p:cNvSpPr>
            <p:nvPr/>
          </p:nvSpPr>
          <p:spPr bwMode="auto">
            <a:xfrm>
              <a:off x="3787" y="3058"/>
              <a:ext cx="7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i="0"/>
                <a:t>Km/h</a:t>
              </a:r>
            </a:p>
          </p:txBody>
        </p:sp>
        <p:sp>
          <p:nvSpPr>
            <p:cNvPr id="9237" name="Text Box 28"/>
            <p:cNvSpPr txBox="1">
              <a:spLocks noChangeArrowheads="1"/>
            </p:cNvSpPr>
            <p:nvPr/>
          </p:nvSpPr>
          <p:spPr bwMode="auto">
            <a:xfrm>
              <a:off x="4920" y="3048"/>
              <a:ext cx="6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i="0"/>
                <a:t>m/s</a:t>
              </a:r>
            </a:p>
          </p:txBody>
        </p:sp>
        <p:sp>
          <p:nvSpPr>
            <p:cNvPr id="9238" name="AutoShape 29"/>
            <p:cNvSpPr>
              <a:spLocks noChangeArrowheads="1"/>
            </p:cNvSpPr>
            <p:nvPr/>
          </p:nvSpPr>
          <p:spPr bwMode="auto">
            <a:xfrm>
              <a:off x="4059" y="2704"/>
              <a:ext cx="1316" cy="318"/>
            </a:xfrm>
            <a:prstGeom prst="curvedDownArrow">
              <a:avLst>
                <a:gd name="adj1" fmla="val 65984"/>
                <a:gd name="adj2" fmla="val 148751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39" name="AutoShape 30"/>
            <p:cNvSpPr>
              <a:spLocks noChangeArrowheads="1"/>
            </p:cNvSpPr>
            <p:nvPr/>
          </p:nvSpPr>
          <p:spPr bwMode="auto">
            <a:xfrm rot="10800000">
              <a:off x="3968" y="3430"/>
              <a:ext cx="1316" cy="318"/>
            </a:xfrm>
            <a:prstGeom prst="curvedDownArrow">
              <a:avLst>
                <a:gd name="adj1" fmla="val 65984"/>
                <a:gd name="adj2" fmla="val 148751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40" name="Text Box 31"/>
            <p:cNvSpPr txBox="1">
              <a:spLocks noChangeArrowheads="1"/>
            </p:cNvSpPr>
            <p:nvPr/>
          </p:nvSpPr>
          <p:spPr bwMode="auto">
            <a:xfrm>
              <a:off x="4377" y="3748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i="0"/>
                <a:t>x 3,6</a:t>
              </a:r>
            </a:p>
          </p:txBody>
        </p:sp>
        <p:sp>
          <p:nvSpPr>
            <p:cNvPr id="9241" name="Text Box 32"/>
            <p:cNvSpPr txBox="1">
              <a:spLocks noChangeArrowheads="1"/>
            </p:cNvSpPr>
            <p:nvPr/>
          </p:nvSpPr>
          <p:spPr bwMode="auto">
            <a:xfrm>
              <a:off x="4377" y="2332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2800" i="0">
                  <a:cs typeface="Arial" pitchFamily="34" charset="0"/>
                </a:rPr>
                <a:t>÷</a:t>
              </a:r>
              <a:r>
                <a:rPr lang="pt-BR" altLang="pt-BR" sz="2800" i="0"/>
                <a:t> 3,6</a:t>
              </a:r>
            </a:p>
          </p:txBody>
        </p:sp>
      </p:grpSp>
      <p:sp>
        <p:nvSpPr>
          <p:cNvPr id="194595" name="Text Box 35"/>
          <p:cNvSpPr txBox="1">
            <a:spLocks noChangeArrowheads="1"/>
          </p:cNvSpPr>
          <p:nvPr/>
        </p:nvSpPr>
        <p:spPr bwMode="auto">
          <a:xfrm>
            <a:off x="323850" y="836613"/>
            <a:ext cx="389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Velocidade escalar média</a:t>
            </a: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4638675" y="836613"/>
            <a:ext cx="392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Velocidade vetorial média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651500" y="1412875"/>
            <a:ext cx="1728788" cy="1223963"/>
            <a:chOff x="3560" y="890"/>
            <a:chExt cx="1089" cy="771"/>
          </a:xfrm>
        </p:grpSpPr>
        <p:sp>
          <p:nvSpPr>
            <p:cNvPr id="9231" name="Rectangle 38"/>
            <p:cNvSpPr>
              <a:spLocks noChangeArrowheads="1"/>
            </p:cNvSpPr>
            <p:nvPr/>
          </p:nvSpPr>
          <p:spPr bwMode="auto">
            <a:xfrm>
              <a:off x="3560" y="890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32" name="Text Box 39"/>
            <p:cNvSpPr txBox="1">
              <a:spLocks noChangeArrowheads="1"/>
            </p:cNvSpPr>
            <p:nvPr/>
          </p:nvSpPr>
          <p:spPr bwMode="auto">
            <a:xfrm>
              <a:off x="3606" y="1117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9233" name="Text Box 40"/>
            <p:cNvSpPr txBox="1">
              <a:spLocks noChangeArrowheads="1"/>
            </p:cNvSpPr>
            <p:nvPr/>
          </p:nvSpPr>
          <p:spPr bwMode="auto">
            <a:xfrm>
              <a:off x="4013" y="981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r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9234" name="Line 41"/>
            <p:cNvSpPr>
              <a:spLocks noChangeShapeType="1"/>
            </p:cNvSpPr>
            <p:nvPr/>
          </p:nvSpPr>
          <p:spPr bwMode="auto">
            <a:xfrm>
              <a:off x="4104" y="1298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5" name="Line 42"/>
            <p:cNvSpPr>
              <a:spLocks noChangeShapeType="1"/>
            </p:cNvSpPr>
            <p:nvPr/>
          </p:nvSpPr>
          <p:spPr bwMode="auto">
            <a:xfrm>
              <a:off x="4105" y="1026"/>
              <a:ext cx="2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373" name="Rectangle 44"/>
          <p:cNvSpPr>
            <a:spLocks noChangeArrowheads="1"/>
          </p:cNvSpPr>
          <p:nvPr/>
        </p:nvSpPr>
        <p:spPr bwMode="auto">
          <a:xfrm>
            <a:off x="179388" y="3649663"/>
            <a:ext cx="3887787" cy="9366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5374" name="Rectangle 45"/>
          <p:cNvSpPr>
            <a:spLocks noChangeArrowheads="1"/>
          </p:cNvSpPr>
          <p:nvPr/>
        </p:nvSpPr>
        <p:spPr bwMode="auto">
          <a:xfrm>
            <a:off x="179388" y="5013325"/>
            <a:ext cx="3887787" cy="9366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/>
      <p:bldP spid="194581" grpId="0"/>
      <p:bldP spid="194585" grpId="0"/>
      <p:bldP spid="194595" grpId="0"/>
      <p:bldP spid="194596" grpId="0"/>
      <p:bldP spid="15373" grpId="0" animBg="1"/>
      <p:bldP spid="1537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00125" y="2214563"/>
            <a:ext cx="4537075" cy="1730375"/>
            <a:chOff x="2562" y="255"/>
            <a:chExt cx="2858" cy="1090"/>
          </a:xfrm>
        </p:grpSpPr>
        <p:sp>
          <p:nvSpPr>
            <p:cNvPr id="73736" name="Rectangle 28"/>
            <p:cNvSpPr>
              <a:spLocks noChangeArrowheads="1"/>
            </p:cNvSpPr>
            <p:nvPr/>
          </p:nvSpPr>
          <p:spPr bwMode="auto">
            <a:xfrm>
              <a:off x="2562" y="255"/>
              <a:ext cx="2813" cy="108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3737" name="Text Box 20"/>
            <p:cNvSpPr txBox="1">
              <a:spLocks noChangeArrowheads="1"/>
            </p:cNvSpPr>
            <p:nvPr/>
          </p:nvSpPr>
          <p:spPr bwMode="auto">
            <a:xfrm>
              <a:off x="2608" y="267"/>
              <a:ext cx="2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Teorema de energia cinética</a:t>
              </a:r>
            </a:p>
          </p:txBody>
        </p:sp>
        <p:grpSp>
          <p:nvGrpSpPr>
            <p:cNvPr id="73738" name="Group 21"/>
            <p:cNvGrpSpPr>
              <a:grpSpLocks/>
            </p:cNvGrpSpPr>
            <p:nvPr/>
          </p:nvGrpSpPr>
          <p:grpSpPr bwMode="auto">
            <a:xfrm>
              <a:off x="2653" y="708"/>
              <a:ext cx="2767" cy="637"/>
              <a:chOff x="2472" y="3429"/>
              <a:chExt cx="2767" cy="637"/>
            </a:xfrm>
          </p:grpSpPr>
          <p:sp>
            <p:nvSpPr>
              <p:cNvPr id="73739" name="Text Box 22"/>
              <p:cNvSpPr txBox="1">
                <a:spLocks noChangeArrowheads="1"/>
              </p:cNvSpPr>
              <p:nvPr/>
            </p:nvSpPr>
            <p:spPr bwMode="auto">
              <a:xfrm>
                <a:off x="2472" y="3566"/>
                <a:ext cx="14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W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FR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</a:t>
                </a:r>
                <a:r>
                  <a:rPr lang="pt-BR" altLang="pt-BR" sz="2800"/>
                  <a:t> </a:t>
                </a:r>
                <a:r>
                  <a:rPr lang="el-GR" altLang="pt-BR" sz="2800">
                    <a:solidFill>
                      <a:srgbClr val="E9FA0E"/>
                    </a:solidFill>
                  </a:rPr>
                  <a:t>Δ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c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</a:t>
                </a:r>
                <a:r>
                  <a:rPr lang="pt-BR" altLang="pt-BR" sz="1800">
                    <a:solidFill>
                      <a:srgbClr val="E9FA0E"/>
                    </a:solidFill>
                  </a:rPr>
                  <a:t> </a:t>
                </a:r>
                <a:r>
                  <a:rPr lang="pt-BR" altLang="pt-BR" sz="1800" b="0" i="0"/>
                  <a:t> </a:t>
                </a:r>
              </a:p>
            </p:txBody>
          </p:sp>
          <p:sp>
            <p:nvSpPr>
              <p:cNvPr id="73740" name="Text Box 23"/>
              <p:cNvSpPr txBox="1">
                <a:spLocks noChangeArrowheads="1"/>
              </p:cNvSpPr>
              <p:nvPr/>
            </p:nvSpPr>
            <p:spPr bwMode="auto">
              <a:xfrm>
                <a:off x="3695" y="3429"/>
                <a:ext cx="682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mv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 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73741" name="Line 24"/>
              <p:cNvSpPr>
                <a:spLocks noChangeShapeType="1"/>
              </p:cNvSpPr>
              <p:nvPr/>
            </p:nvSpPr>
            <p:spPr bwMode="auto">
              <a:xfrm>
                <a:off x="3833" y="3746"/>
                <a:ext cx="453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742" name="Text Box 25"/>
              <p:cNvSpPr txBox="1">
                <a:spLocks noChangeArrowheads="1"/>
              </p:cNvSpPr>
              <p:nvPr/>
            </p:nvSpPr>
            <p:spPr bwMode="auto">
              <a:xfrm>
                <a:off x="4421" y="3430"/>
                <a:ext cx="818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mv</a:t>
                </a:r>
                <a:r>
                  <a:rPr lang="pt-BR" altLang="pt-BR" sz="2800" baseline="-25000">
                    <a:solidFill>
                      <a:srgbClr val="E9FA0E"/>
                    </a:solidFill>
                    <a:cs typeface="Arial" pitchFamily="34" charset="0"/>
                  </a:rPr>
                  <a:t>0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 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73743" name="Line 26"/>
              <p:cNvSpPr>
                <a:spLocks noChangeShapeType="1"/>
              </p:cNvSpPr>
              <p:nvPr/>
            </p:nvSpPr>
            <p:spPr bwMode="auto">
              <a:xfrm>
                <a:off x="4559" y="3747"/>
                <a:ext cx="453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744" name="Text Box 27"/>
              <p:cNvSpPr txBox="1">
                <a:spLocks noChangeArrowheads="1"/>
              </p:cNvSpPr>
              <p:nvPr/>
            </p:nvSpPr>
            <p:spPr bwMode="auto">
              <a:xfrm>
                <a:off x="4285" y="3557"/>
                <a:ext cx="27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 i="0">
                    <a:solidFill>
                      <a:srgbClr val="E9FA0E"/>
                    </a:solidFill>
                  </a:rPr>
                  <a:t>–</a:t>
                </a:r>
              </a:p>
            </p:txBody>
          </p:sp>
        </p:grpSp>
      </p:grpSp>
      <p:pic>
        <p:nvPicPr>
          <p:cNvPr id="65567" name="Picture 31" descr="linha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285750" y="4714875"/>
            <a:ext cx="8607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Se ocorrerem choques perfeitamente elásticos, em sistemas conservativos, a energia mecânica dos sistema se conserva</a:t>
            </a:r>
          </a:p>
        </p:txBody>
      </p:sp>
      <p:pic>
        <p:nvPicPr>
          <p:cNvPr id="65572" name="Picture 36" descr="bolinha0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41600"/>
            <a:ext cx="11191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-142875" y="787400"/>
            <a:ext cx="9429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Em qualquer sistema  (conservativo ou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dissipativo) é válido o teorema da energia cinética</a:t>
            </a:r>
          </a:p>
        </p:txBody>
      </p:sp>
      <p:sp>
        <p:nvSpPr>
          <p:cNvPr id="73735" name="Text Box 37"/>
          <p:cNvSpPr txBox="1">
            <a:spLocks noChangeArrowheads="1"/>
          </p:cNvSpPr>
          <p:nvPr/>
        </p:nvSpPr>
        <p:spPr bwMode="auto">
          <a:xfrm>
            <a:off x="581025" y="142875"/>
            <a:ext cx="835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/>
              <a:t>TEOREMA DA ENERGIA CINÉTICA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1" grpId="0"/>
      <p:bldP spid="6557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Mecânica Impulsiva</a:t>
            </a:r>
            <a:endParaRPr lang="pt-BR" dirty="0"/>
          </a:p>
        </p:txBody>
      </p:sp>
      <p:pic>
        <p:nvPicPr>
          <p:cNvPr id="74755" name="Picture 2" descr="http://upload.wikimedia.org/wikipedia/commons/thumb/e/e8/Newtons_cradle_animation_book.gif/200px-Newtons_cradle_animation_boo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721518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684213" y="44450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070800"/>
                </a:solidFill>
                <a:latin typeface="Futura XBlk BT"/>
              </a:rPr>
              <a:t>Mecânica Impulsiva e conservação do momento linear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60388" y="3683000"/>
            <a:ext cx="202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3300"/>
                </a:solidFill>
                <a:latin typeface="Futura XBlk BT"/>
              </a:rPr>
              <a:t>Importante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492500" y="6021388"/>
            <a:ext cx="2663825" cy="55721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Q</a:t>
            </a:r>
            <a:r>
              <a:rPr lang="pt-BR" altLang="pt-BR" sz="2800" baseline="-25000">
                <a:solidFill>
                  <a:srgbClr val="E9FA0E"/>
                </a:solidFill>
              </a:rPr>
              <a:t>antes </a:t>
            </a:r>
            <a:r>
              <a:rPr lang="pt-BR" altLang="pt-BR" sz="2800">
                <a:solidFill>
                  <a:srgbClr val="E9FA0E"/>
                </a:solidFill>
              </a:rPr>
              <a:t>= Q</a:t>
            </a:r>
            <a:r>
              <a:rPr lang="pt-BR" altLang="pt-BR" sz="2800" baseline="-25000">
                <a:solidFill>
                  <a:srgbClr val="E9FA0E"/>
                </a:solidFill>
              </a:rPr>
              <a:t>depois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268413"/>
            <a:ext cx="4600575" cy="1479550"/>
            <a:chOff x="-216" y="553"/>
            <a:chExt cx="2898" cy="932"/>
          </a:xfrm>
        </p:grpSpPr>
        <p:sp>
          <p:nvSpPr>
            <p:cNvPr id="75790" name="Text Box 5"/>
            <p:cNvSpPr txBox="1">
              <a:spLocks noChangeArrowheads="1"/>
            </p:cNvSpPr>
            <p:nvPr/>
          </p:nvSpPr>
          <p:spPr bwMode="auto">
            <a:xfrm>
              <a:off x="-216" y="553"/>
              <a:ext cx="289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Quantidade de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Movimento ou momento linear</a:t>
              </a:r>
            </a:p>
          </p:txBody>
        </p:sp>
        <p:sp>
          <p:nvSpPr>
            <p:cNvPr id="75791" name="Text Box 12"/>
            <p:cNvSpPr txBox="1">
              <a:spLocks noChangeArrowheads="1"/>
            </p:cNvSpPr>
            <p:nvPr/>
          </p:nvSpPr>
          <p:spPr bwMode="auto">
            <a:xfrm>
              <a:off x="657" y="1134"/>
              <a:ext cx="1088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Q = m.v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946650" y="1262063"/>
            <a:ext cx="1497013" cy="1087437"/>
            <a:chOff x="2381" y="647"/>
            <a:chExt cx="943" cy="685"/>
          </a:xfrm>
        </p:grpSpPr>
        <p:sp>
          <p:nvSpPr>
            <p:cNvPr id="75788" name="Text Box 6"/>
            <p:cNvSpPr txBox="1">
              <a:spLocks noChangeArrowheads="1"/>
            </p:cNvSpPr>
            <p:nvPr/>
          </p:nvSpPr>
          <p:spPr bwMode="auto">
            <a:xfrm>
              <a:off x="2437" y="647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Impulso</a:t>
              </a: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2381" y="981"/>
              <a:ext cx="943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I = F. </a:t>
              </a: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t</a:t>
              </a:r>
            </a:p>
          </p:txBody>
        </p:sp>
      </p:grp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203575" y="3284538"/>
            <a:ext cx="5283200" cy="1225550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A quantidade de movimento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um </a:t>
            </a:r>
            <a:r>
              <a:rPr lang="pt-BR" altLang="pt-BR" sz="2400">
                <a:solidFill>
                  <a:srgbClr val="FFCC00"/>
                </a:solidFill>
              </a:rPr>
              <a:t>sistema de corpos</a:t>
            </a:r>
            <a:r>
              <a:rPr lang="pt-BR" altLang="pt-BR" sz="2400">
                <a:solidFill>
                  <a:srgbClr val="00FFFF"/>
                </a:solidFill>
              </a:rPr>
              <a:t> isolados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forças externas é constante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040563" y="1039813"/>
            <a:ext cx="1995487" cy="1452562"/>
            <a:chOff x="3936" y="553"/>
            <a:chExt cx="1257" cy="915"/>
          </a:xfrm>
        </p:grpSpPr>
        <p:sp>
          <p:nvSpPr>
            <p:cNvPr id="75786" name="Text Box 7"/>
            <p:cNvSpPr txBox="1">
              <a:spLocks noChangeArrowheads="1"/>
            </p:cNvSpPr>
            <p:nvPr/>
          </p:nvSpPr>
          <p:spPr bwMode="auto">
            <a:xfrm>
              <a:off x="3936" y="553"/>
              <a:ext cx="125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Teorema do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Impulso</a:t>
              </a:r>
            </a:p>
          </p:txBody>
        </p:sp>
        <p:sp>
          <p:nvSpPr>
            <p:cNvPr id="75787" name="Text Box 15"/>
            <p:cNvSpPr txBox="1">
              <a:spLocks noChangeArrowheads="1"/>
            </p:cNvSpPr>
            <p:nvPr/>
          </p:nvSpPr>
          <p:spPr bwMode="auto">
            <a:xfrm>
              <a:off x="4104" y="1117"/>
              <a:ext cx="817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I = </a:t>
              </a: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Q</a:t>
              </a:r>
            </a:p>
          </p:txBody>
        </p:sp>
      </p:grpSp>
      <p:pic>
        <p:nvPicPr>
          <p:cNvPr id="55313" name="Picture 17" descr="2006-01-07_23-29-02-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97425"/>
            <a:ext cx="68405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 animBg="1"/>
      <p:bldP spid="553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3708400" y="115888"/>
            <a:ext cx="1739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XBlk BT"/>
              </a:rPr>
              <a:t>Estática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004888"/>
            <a:ext cx="351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9FA0E"/>
                </a:solidFill>
              </a:rPr>
              <a:t>Equilíbrio de um Ponto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11188" y="2349500"/>
            <a:ext cx="3497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9FA0E"/>
                </a:solidFill>
                <a:latin typeface="Futura XBlk BT"/>
              </a:rPr>
              <a:t>Equilíbrio de um corpo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68313" y="3716338"/>
            <a:ext cx="692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XBlk BT"/>
              </a:rPr>
              <a:t>Barra homogênea com o peso não desprezível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945188" y="4508500"/>
            <a:ext cx="316071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E9FA0E"/>
                </a:solidFill>
                <a:latin typeface="Futura XBlk BT"/>
              </a:rPr>
              <a:t>Condições de Equilíbrio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solidFill>
                <a:srgbClr val="FF3300"/>
              </a:solidFill>
              <a:latin typeface="Futura XBlk B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3300"/>
                </a:solidFill>
                <a:latin typeface="Futura XBlk BT"/>
              </a:rPr>
              <a:t>M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1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</a:t>
            </a:r>
            <a:r>
              <a:rPr lang="pt-BR" altLang="pt-BR">
                <a:solidFill>
                  <a:srgbClr val="FF3300"/>
                </a:solidFill>
                <a:latin typeface="Futura XBlk BT"/>
              </a:rPr>
              <a:t>M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2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</a:t>
            </a:r>
            <a:r>
              <a:rPr lang="pt-BR" altLang="pt-BR">
                <a:solidFill>
                  <a:srgbClr val="FF3300"/>
                </a:solidFill>
                <a:latin typeface="Futura XBlk BT"/>
              </a:rPr>
              <a:t>M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P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FF3300"/>
              </a:solidFill>
              <a:latin typeface="Futura XBlk B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1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.d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1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2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.d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2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P.d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3 </a:t>
            </a:r>
            <a:r>
              <a:rPr lang="pt-BR" altLang="pt-BR" sz="2400">
                <a:solidFill>
                  <a:srgbClr val="FF3300"/>
                </a:solidFill>
              </a:rPr>
              <a:t>= 0</a:t>
            </a:r>
            <a:endParaRPr lang="pt-BR" altLang="pt-BR" sz="2400" baseline="-25000">
              <a:solidFill>
                <a:srgbClr val="FF3300"/>
              </a:solidFill>
              <a:latin typeface="Futura XBlk B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baseline="-25000">
              <a:solidFill>
                <a:srgbClr val="FF3300"/>
              </a:solidFill>
              <a:latin typeface="Futura XBlk BT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552950" y="765175"/>
            <a:ext cx="2755900" cy="1033463"/>
            <a:chOff x="2868" y="482"/>
            <a:chExt cx="1736" cy="651"/>
          </a:xfrm>
        </p:grpSpPr>
        <p:sp>
          <p:nvSpPr>
            <p:cNvPr id="76827" name="Text Box 38"/>
            <p:cNvSpPr txBox="1">
              <a:spLocks noChangeArrowheads="1"/>
            </p:cNvSpPr>
            <p:nvPr/>
          </p:nvSpPr>
          <p:spPr bwMode="auto">
            <a:xfrm>
              <a:off x="2868" y="629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	</a:t>
              </a:r>
            </a:p>
          </p:txBody>
        </p:sp>
        <p:sp>
          <p:nvSpPr>
            <p:cNvPr id="76828" name="Line 42"/>
            <p:cNvSpPr>
              <a:spLocks noChangeShapeType="1"/>
            </p:cNvSpPr>
            <p:nvPr/>
          </p:nvSpPr>
          <p:spPr bwMode="auto">
            <a:xfrm flipV="1">
              <a:off x="3560" y="644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29" name="Line 43"/>
            <p:cNvSpPr>
              <a:spLocks noChangeShapeType="1"/>
            </p:cNvSpPr>
            <p:nvPr/>
          </p:nvSpPr>
          <p:spPr bwMode="auto">
            <a:xfrm>
              <a:off x="3560" y="825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30" name="Text Box 45"/>
            <p:cNvSpPr txBox="1">
              <a:spLocks noChangeArrowheads="1"/>
            </p:cNvSpPr>
            <p:nvPr/>
          </p:nvSpPr>
          <p:spPr bwMode="auto">
            <a:xfrm>
              <a:off x="3878" y="482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RX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  <p:sp>
          <p:nvSpPr>
            <p:cNvPr id="76831" name="Text Box 46"/>
            <p:cNvSpPr txBox="1">
              <a:spLocks noChangeArrowheads="1"/>
            </p:cNvSpPr>
            <p:nvPr/>
          </p:nvSpPr>
          <p:spPr bwMode="auto">
            <a:xfrm>
              <a:off x="3878" y="845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RX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211638" y="2108200"/>
            <a:ext cx="1657350" cy="1033463"/>
            <a:chOff x="2653" y="1328"/>
            <a:chExt cx="1044" cy="651"/>
          </a:xfrm>
        </p:grpSpPr>
        <p:sp>
          <p:nvSpPr>
            <p:cNvPr id="76823" name="Line 47"/>
            <p:cNvSpPr>
              <a:spLocks noChangeShapeType="1"/>
            </p:cNvSpPr>
            <p:nvPr/>
          </p:nvSpPr>
          <p:spPr bwMode="auto">
            <a:xfrm flipV="1">
              <a:off x="2653" y="1490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24" name="Line 48"/>
            <p:cNvSpPr>
              <a:spLocks noChangeShapeType="1"/>
            </p:cNvSpPr>
            <p:nvPr/>
          </p:nvSpPr>
          <p:spPr bwMode="auto">
            <a:xfrm>
              <a:off x="2653" y="1671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25" name="Text Box 49"/>
            <p:cNvSpPr txBox="1">
              <a:spLocks noChangeArrowheads="1"/>
            </p:cNvSpPr>
            <p:nvPr/>
          </p:nvSpPr>
          <p:spPr bwMode="auto">
            <a:xfrm>
              <a:off x="2971" y="1328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  <p:sp>
          <p:nvSpPr>
            <p:cNvPr id="76826" name="Text Box 50"/>
            <p:cNvSpPr txBox="1">
              <a:spLocks noChangeArrowheads="1"/>
            </p:cNvSpPr>
            <p:nvPr/>
          </p:nvSpPr>
          <p:spPr bwMode="auto">
            <a:xfrm>
              <a:off x="2971" y="1691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M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539750" y="4221163"/>
            <a:ext cx="5329238" cy="2112962"/>
            <a:chOff x="340" y="2659"/>
            <a:chExt cx="3357" cy="1331"/>
          </a:xfrm>
        </p:grpSpPr>
        <p:grpSp>
          <p:nvGrpSpPr>
            <p:cNvPr id="76810" name="Group 63"/>
            <p:cNvGrpSpPr>
              <a:grpSpLocks/>
            </p:cNvGrpSpPr>
            <p:nvPr/>
          </p:nvGrpSpPr>
          <p:grpSpPr bwMode="auto">
            <a:xfrm>
              <a:off x="340" y="2659"/>
              <a:ext cx="3357" cy="1287"/>
              <a:chOff x="340" y="2659"/>
              <a:chExt cx="3357" cy="1287"/>
            </a:xfrm>
          </p:grpSpPr>
          <p:pic>
            <p:nvPicPr>
              <p:cNvPr id="76815" name="Picture 54" descr="2006-01-08_00-21-18-45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2659"/>
                <a:ext cx="3357" cy="1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16" name="Rectangle 55"/>
              <p:cNvSpPr>
                <a:spLocks noChangeArrowheads="1"/>
              </p:cNvSpPr>
              <p:nvPr/>
            </p:nvSpPr>
            <p:spPr bwMode="auto">
              <a:xfrm>
                <a:off x="2744" y="3748"/>
                <a:ext cx="363" cy="18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6817" name="Rectangle 56"/>
              <p:cNvSpPr>
                <a:spLocks noChangeArrowheads="1"/>
              </p:cNvSpPr>
              <p:nvPr/>
            </p:nvSpPr>
            <p:spPr bwMode="auto">
              <a:xfrm>
                <a:off x="431" y="3793"/>
                <a:ext cx="453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6818" name="Line 57"/>
              <p:cNvSpPr>
                <a:spLocks noChangeShapeType="1"/>
              </p:cNvSpPr>
              <p:nvPr/>
            </p:nvSpPr>
            <p:spPr bwMode="auto">
              <a:xfrm>
                <a:off x="1791" y="3430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19" name="Line 58"/>
              <p:cNvSpPr>
                <a:spLocks noChangeShapeType="1"/>
              </p:cNvSpPr>
              <p:nvPr/>
            </p:nvSpPr>
            <p:spPr bwMode="auto">
              <a:xfrm>
                <a:off x="2925" y="3430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20" name="Line 59"/>
              <p:cNvSpPr>
                <a:spLocks noChangeShapeType="1"/>
              </p:cNvSpPr>
              <p:nvPr/>
            </p:nvSpPr>
            <p:spPr bwMode="auto">
              <a:xfrm>
                <a:off x="612" y="3430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21" name="Rectangle 62"/>
              <p:cNvSpPr>
                <a:spLocks noChangeArrowheads="1"/>
              </p:cNvSpPr>
              <p:nvPr/>
            </p:nvSpPr>
            <p:spPr bwMode="auto">
              <a:xfrm>
                <a:off x="1474" y="3203"/>
                <a:ext cx="227" cy="18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6822" name="Line 61"/>
              <p:cNvSpPr>
                <a:spLocks noChangeShapeType="1"/>
              </p:cNvSpPr>
              <p:nvPr/>
            </p:nvSpPr>
            <p:spPr bwMode="auto">
              <a:xfrm flipV="1">
                <a:off x="1565" y="3113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6811" name="Text Box 64"/>
            <p:cNvSpPr txBox="1">
              <a:spLocks noChangeArrowheads="1"/>
            </p:cNvSpPr>
            <p:nvPr/>
          </p:nvSpPr>
          <p:spPr bwMode="auto">
            <a:xfrm>
              <a:off x="385" y="3657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70800"/>
                  </a:solidFill>
                </a:rPr>
                <a:t>F</a:t>
              </a:r>
              <a:r>
                <a:rPr lang="pt-BR" altLang="pt-BR" sz="2400" baseline="-25000">
                  <a:solidFill>
                    <a:srgbClr val="070800"/>
                  </a:solidFill>
                </a:rPr>
                <a:t>1</a:t>
              </a:r>
              <a:endParaRPr lang="pt-BR" altLang="pt-BR" sz="2400">
                <a:solidFill>
                  <a:srgbClr val="070800"/>
                </a:solidFill>
              </a:endParaRPr>
            </a:p>
          </p:txBody>
        </p:sp>
        <p:sp>
          <p:nvSpPr>
            <p:cNvPr id="76812" name="Text Box 66"/>
            <p:cNvSpPr txBox="1">
              <a:spLocks noChangeArrowheads="1"/>
            </p:cNvSpPr>
            <p:nvPr/>
          </p:nvSpPr>
          <p:spPr bwMode="auto">
            <a:xfrm>
              <a:off x="2925" y="3657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70800"/>
                  </a:solidFill>
                </a:rPr>
                <a:t>F</a:t>
              </a:r>
              <a:r>
                <a:rPr lang="pt-BR" altLang="pt-BR" sz="2400" baseline="-25000">
                  <a:solidFill>
                    <a:srgbClr val="070800"/>
                  </a:solidFill>
                </a:rPr>
                <a:t>2</a:t>
              </a:r>
              <a:endParaRPr lang="pt-BR" altLang="pt-BR" sz="2400">
                <a:solidFill>
                  <a:srgbClr val="070800"/>
                </a:solidFill>
              </a:endParaRPr>
            </a:p>
          </p:txBody>
        </p:sp>
        <p:sp>
          <p:nvSpPr>
            <p:cNvPr id="76813" name="Text Box 67"/>
            <p:cNvSpPr txBox="1">
              <a:spLocks noChangeArrowheads="1"/>
            </p:cNvSpPr>
            <p:nvPr/>
          </p:nvSpPr>
          <p:spPr bwMode="auto">
            <a:xfrm>
              <a:off x="1701" y="370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70800"/>
                  </a:solidFill>
                </a:rPr>
                <a:t>P</a:t>
              </a:r>
            </a:p>
          </p:txBody>
        </p:sp>
        <p:sp>
          <p:nvSpPr>
            <p:cNvPr id="76814" name="Text Box 68"/>
            <p:cNvSpPr txBox="1">
              <a:spLocks noChangeArrowheads="1"/>
            </p:cNvSpPr>
            <p:nvPr/>
          </p:nvSpPr>
          <p:spPr bwMode="auto">
            <a:xfrm>
              <a:off x="1429" y="2704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070800"/>
                  </a:solidFill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71" grpId="0" autoUpdateAnimBg="0"/>
      <p:bldP spid="35872" grpId="0" autoUpdateAnimBg="0"/>
      <p:bldP spid="3587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3135313" y="188913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</a:rPr>
              <a:t>Alavancas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9750" y="1052513"/>
            <a:ext cx="55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Você consegue classificar cada uma!</a:t>
            </a:r>
          </a:p>
        </p:txBody>
      </p:sp>
      <p:pic>
        <p:nvPicPr>
          <p:cNvPr id="67590" name="Picture 6" descr="DC5E00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70278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0413" y="185102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3300"/>
                </a:solidFill>
              </a:rPr>
              <a:t>Fixa</a:t>
            </a:r>
            <a:r>
              <a:rPr lang="pt-BR" altLang="pt-BR" sz="3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979613" y="2932113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3300"/>
                </a:solidFill>
              </a:rPr>
              <a:t>Potente</a:t>
            </a:r>
            <a:r>
              <a:rPr lang="pt-BR" altLang="pt-BR" sz="2400"/>
              <a:t> 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724525" y="3076575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3300"/>
                </a:solidFill>
              </a:rPr>
              <a:t>Resistente 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827088" y="401161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E9FA0E"/>
                </a:solidFill>
              </a:rPr>
              <a:t>Roldanas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395288" y="4797425"/>
            <a:ext cx="4502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Qual o valor assumido pela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 força potente para o sistema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ficar em equilíbrio?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051675" y="4359275"/>
            <a:ext cx="928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/>
              <a:t>F</a:t>
            </a:r>
            <a:r>
              <a:rPr lang="pt-BR" altLang="pt-BR" sz="3600" baseline="-25000"/>
              <a:t>P =</a:t>
            </a:r>
            <a:endParaRPr lang="pt-BR" altLang="pt-BR" sz="360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076825" y="4005263"/>
            <a:ext cx="1871663" cy="2636837"/>
            <a:chOff x="3198" y="2523"/>
            <a:chExt cx="1179" cy="1661"/>
          </a:xfrm>
        </p:grpSpPr>
        <p:grpSp>
          <p:nvGrpSpPr>
            <p:cNvPr id="77841" name="Group 16"/>
            <p:cNvGrpSpPr>
              <a:grpSpLocks/>
            </p:cNvGrpSpPr>
            <p:nvPr/>
          </p:nvGrpSpPr>
          <p:grpSpPr bwMode="auto">
            <a:xfrm>
              <a:off x="3198" y="2523"/>
              <a:ext cx="1036" cy="1661"/>
              <a:chOff x="3198" y="2523"/>
              <a:chExt cx="1036" cy="1661"/>
            </a:xfrm>
          </p:grpSpPr>
          <p:pic>
            <p:nvPicPr>
              <p:cNvPr id="77844" name="Picture 11" descr="3E1B44E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2523"/>
                <a:ext cx="1036" cy="16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45" name="Rectangle 14"/>
              <p:cNvSpPr>
                <a:spLocks noChangeArrowheads="1"/>
              </p:cNvSpPr>
              <p:nvPr/>
            </p:nvSpPr>
            <p:spPr bwMode="auto">
              <a:xfrm>
                <a:off x="3742" y="3793"/>
                <a:ext cx="408" cy="227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7846" name="Rectangle 15"/>
              <p:cNvSpPr>
                <a:spLocks noChangeArrowheads="1"/>
              </p:cNvSpPr>
              <p:nvPr/>
            </p:nvSpPr>
            <p:spPr bwMode="auto">
              <a:xfrm>
                <a:off x="3742" y="3838"/>
                <a:ext cx="408" cy="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77842" name="Text Box 13"/>
            <p:cNvSpPr txBox="1">
              <a:spLocks noChangeArrowheads="1"/>
            </p:cNvSpPr>
            <p:nvPr/>
          </p:nvSpPr>
          <p:spPr bwMode="auto">
            <a:xfrm>
              <a:off x="3516" y="3838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800">
                  <a:solidFill>
                    <a:srgbClr val="070800"/>
                  </a:solidFill>
                </a:rPr>
                <a:t>F</a:t>
              </a:r>
              <a:r>
                <a:rPr lang="pt-BR" altLang="pt-BR" sz="1000">
                  <a:solidFill>
                    <a:srgbClr val="070800"/>
                  </a:solidFill>
                </a:rPr>
                <a:t>R</a:t>
              </a:r>
            </a:p>
          </p:txBody>
        </p:sp>
        <p:sp>
          <p:nvSpPr>
            <p:cNvPr id="77843" name="Rectangle 20"/>
            <p:cNvSpPr>
              <a:spLocks noChangeArrowheads="1"/>
            </p:cNvSpPr>
            <p:nvPr/>
          </p:nvSpPr>
          <p:spPr bwMode="auto">
            <a:xfrm>
              <a:off x="3833" y="3158"/>
              <a:ext cx="91" cy="136"/>
            </a:xfrm>
            <a:prstGeom prst="rect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920038" y="4084638"/>
            <a:ext cx="684212" cy="1289050"/>
            <a:chOff x="5034" y="2663"/>
            <a:chExt cx="431" cy="812"/>
          </a:xfrm>
        </p:grpSpPr>
        <p:sp>
          <p:nvSpPr>
            <p:cNvPr id="77838" name="Text Box 22"/>
            <p:cNvSpPr txBox="1">
              <a:spLocks noChangeArrowheads="1"/>
            </p:cNvSpPr>
            <p:nvPr/>
          </p:nvSpPr>
          <p:spPr bwMode="auto">
            <a:xfrm>
              <a:off x="5034" y="2663"/>
              <a:ext cx="43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/>
                <a:t>F</a:t>
              </a:r>
              <a:r>
                <a:rPr lang="pt-BR" altLang="pt-BR" sz="3600" baseline="-25000"/>
                <a:t>R</a:t>
              </a:r>
              <a:endParaRPr lang="pt-BR" altLang="pt-BR" sz="3600"/>
            </a:p>
          </p:txBody>
        </p:sp>
        <p:sp>
          <p:nvSpPr>
            <p:cNvPr id="77839" name="Line 23"/>
            <p:cNvSpPr>
              <a:spLocks noChangeShapeType="1"/>
            </p:cNvSpPr>
            <p:nvPr/>
          </p:nvSpPr>
          <p:spPr bwMode="auto">
            <a:xfrm>
              <a:off x="5103" y="3113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7840" name="Text Box 24"/>
            <p:cNvSpPr txBox="1">
              <a:spLocks noChangeArrowheads="1"/>
            </p:cNvSpPr>
            <p:nvPr/>
          </p:nvSpPr>
          <p:spPr bwMode="auto">
            <a:xfrm>
              <a:off x="5057" y="3071"/>
              <a:ext cx="39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/>
                <a:t>2</a:t>
              </a:r>
              <a:r>
                <a:rPr lang="pt-BR" altLang="pt-BR" sz="3600" baseline="30000"/>
                <a:t>n</a:t>
              </a:r>
              <a:endParaRPr lang="pt-BR" altLang="pt-BR" sz="3600"/>
            </a:p>
          </p:txBody>
        </p:sp>
      </p:grp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6156325" y="515778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070800"/>
                </a:solidFill>
              </a:rPr>
              <a:t>F</a:t>
            </a:r>
            <a:r>
              <a:rPr lang="pt-BR" altLang="pt-BR" sz="1800">
                <a:solidFill>
                  <a:srgbClr val="070800"/>
                </a:solidFill>
              </a:rPr>
              <a:t>P</a:t>
            </a:r>
            <a:r>
              <a:rPr lang="pt-BR" altLang="pt-BR" sz="2400">
                <a:solidFill>
                  <a:srgbClr val="0708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1" grpId="0"/>
      <p:bldP spid="67592" grpId="0"/>
      <p:bldP spid="67593" grpId="0"/>
      <p:bldP spid="67594" grpId="0"/>
      <p:bldP spid="67596" grpId="0"/>
      <p:bldP spid="67601" grpId="0"/>
      <p:bldP spid="67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4925" y="44450"/>
            <a:ext cx="9109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Exemplo 1: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Um móvel passa pela placa de -10m quando o cronômetro é acionado.  Move-se para direita e em 6s alcança a placa +20m e inverte o movimento. Quando o móvel passa novamente pela placa de +10m o cronômetro encerra sua medição indicando 8s.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31763" y="5465763"/>
            <a:ext cx="875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2) Determine a distância percorrida d pelo móvel de 0 a 8s. </a:t>
            </a:r>
          </a:p>
        </p:txBody>
      </p:sp>
      <p:grpSp>
        <p:nvGrpSpPr>
          <p:cNvPr id="10244" name="Group 24"/>
          <p:cNvGrpSpPr>
            <a:grpSpLocks/>
          </p:cNvGrpSpPr>
          <p:nvPr/>
        </p:nvGrpSpPr>
        <p:grpSpPr bwMode="auto">
          <a:xfrm>
            <a:off x="900113" y="2265363"/>
            <a:ext cx="7569200" cy="1524000"/>
            <a:chOff x="567" y="1427"/>
            <a:chExt cx="4768" cy="960"/>
          </a:xfrm>
        </p:grpSpPr>
        <p:sp>
          <p:nvSpPr>
            <p:cNvPr id="10248" name="Freeform 7"/>
            <p:cNvSpPr>
              <a:spLocks/>
            </p:cNvSpPr>
            <p:nvPr/>
          </p:nvSpPr>
          <p:spPr bwMode="auto">
            <a:xfrm>
              <a:off x="567" y="1752"/>
              <a:ext cx="4768" cy="635"/>
            </a:xfrm>
            <a:custGeom>
              <a:avLst/>
              <a:gdLst>
                <a:gd name="T0" fmla="*/ 0 w 5080"/>
                <a:gd name="T1" fmla="*/ 97927 h 431"/>
                <a:gd name="T2" fmla="*/ 262 w 5080"/>
                <a:gd name="T3" fmla="*/ 25933 h 431"/>
                <a:gd name="T4" fmla="*/ 617 w 5080"/>
                <a:gd name="T5" fmla="*/ 46567 h 431"/>
                <a:gd name="T6" fmla="*/ 1102 w 5080"/>
                <a:gd name="T7" fmla="*/ 36065 h 431"/>
                <a:gd name="T8" fmla="*/ 1662 w 5080"/>
                <a:gd name="T9" fmla="*/ 5255 h 431"/>
                <a:gd name="T10" fmla="*/ 2016 w 5080"/>
                <a:gd name="T11" fmla="*/ 67026 h 431"/>
                <a:gd name="T12" fmla="*/ 2092 w 5080"/>
                <a:gd name="T13" fmla="*/ 67026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249" name="Group 8"/>
            <p:cNvGrpSpPr>
              <a:grpSpLocks/>
            </p:cNvGrpSpPr>
            <p:nvPr/>
          </p:nvGrpSpPr>
          <p:grpSpPr bwMode="auto">
            <a:xfrm>
              <a:off x="1228" y="1542"/>
              <a:ext cx="283" cy="371"/>
              <a:chOff x="1202" y="3339"/>
              <a:chExt cx="181" cy="363"/>
            </a:xfrm>
          </p:grpSpPr>
          <p:sp>
            <p:nvSpPr>
              <p:cNvPr id="10263" name="Line 9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4" name="Rectangle 10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0250" name="Group 11"/>
            <p:cNvGrpSpPr>
              <a:grpSpLocks/>
            </p:cNvGrpSpPr>
            <p:nvPr/>
          </p:nvGrpSpPr>
          <p:grpSpPr bwMode="auto">
            <a:xfrm>
              <a:off x="2455" y="1657"/>
              <a:ext cx="283" cy="371"/>
              <a:chOff x="1202" y="3339"/>
              <a:chExt cx="181" cy="363"/>
            </a:xfrm>
          </p:grpSpPr>
          <p:sp>
            <p:nvSpPr>
              <p:cNvPr id="10261" name="Line 12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2" name="Rectangle 13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0251" name="Group 14"/>
            <p:cNvGrpSpPr>
              <a:grpSpLocks/>
            </p:cNvGrpSpPr>
            <p:nvPr/>
          </p:nvGrpSpPr>
          <p:grpSpPr bwMode="auto">
            <a:xfrm rot="-893672">
              <a:off x="3636" y="1467"/>
              <a:ext cx="283" cy="371"/>
              <a:chOff x="1202" y="3339"/>
              <a:chExt cx="181" cy="363"/>
            </a:xfrm>
          </p:grpSpPr>
          <p:sp>
            <p:nvSpPr>
              <p:cNvPr id="10259" name="Line 15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0" name="Rectangle 16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0252" name="Group 17"/>
            <p:cNvGrpSpPr>
              <a:grpSpLocks/>
            </p:cNvGrpSpPr>
            <p:nvPr/>
          </p:nvGrpSpPr>
          <p:grpSpPr bwMode="auto">
            <a:xfrm rot="1789648">
              <a:off x="4865" y="1661"/>
              <a:ext cx="283" cy="371"/>
              <a:chOff x="1202" y="3339"/>
              <a:chExt cx="181" cy="363"/>
            </a:xfrm>
          </p:grpSpPr>
          <p:sp>
            <p:nvSpPr>
              <p:cNvPr id="10257" name="Line 18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58" name="Rectangle 19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1184" y="1516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10254" name="Text Box 21"/>
            <p:cNvSpPr txBox="1">
              <a:spLocks noChangeArrowheads="1"/>
            </p:cNvSpPr>
            <p:nvPr/>
          </p:nvSpPr>
          <p:spPr bwMode="auto">
            <a:xfrm>
              <a:off x="2477" y="1625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0255" name="Text Box 22"/>
            <p:cNvSpPr txBox="1">
              <a:spLocks noChangeArrowheads="1"/>
            </p:cNvSpPr>
            <p:nvPr/>
          </p:nvSpPr>
          <p:spPr bwMode="auto">
            <a:xfrm rot="-860246">
              <a:off x="3589" y="1427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10256" name="Text Box 23"/>
            <p:cNvSpPr txBox="1">
              <a:spLocks noChangeArrowheads="1"/>
            </p:cNvSpPr>
            <p:nvPr/>
          </p:nvSpPr>
          <p:spPr bwMode="auto">
            <a:xfrm rot="1633298">
              <a:off x="4883" y="1670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755650" y="5964238"/>
            <a:ext cx="5545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d = </a:t>
            </a:r>
            <a:r>
              <a:rPr lang="el-GR" altLang="pt-BR" sz="2400">
                <a:solidFill>
                  <a:srgbClr val="FF9900"/>
                </a:solidFill>
                <a:cs typeface="Arial" pitchFamily="34" charset="0"/>
              </a:rPr>
              <a:t>Σ</a:t>
            </a:r>
            <a:r>
              <a:rPr lang="pt-BR" altLang="pt-BR" sz="240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en-US" altLang="pt-BR" sz="2400">
                <a:solidFill>
                  <a:srgbClr val="FF9900"/>
                </a:solidFill>
                <a:cs typeface="Arial" pitchFamily="34" charset="0"/>
              </a:rPr>
              <a:t>|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</a:t>
            </a:r>
            <a:r>
              <a:rPr lang="en-US" altLang="pt-BR" sz="2400">
                <a:solidFill>
                  <a:srgbClr val="FF9900"/>
                </a:solidFill>
              </a:rPr>
              <a:t>|</a:t>
            </a:r>
            <a:r>
              <a:rPr lang="pt-BR" altLang="pt-BR" sz="2400">
                <a:solidFill>
                  <a:srgbClr val="FF9900"/>
                </a:solidFill>
              </a:rPr>
              <a:t> = </a:t>
            </a:r>
            <a:r>
              <a:rPr lang="en-US" altLang="pt-BR" sz="2400">
                <a:solidFill>
                  <a:srgbClr val="FF9900"/>
                </a:solidFill>
              </a:rPr>
              <a:t>|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1600">
                <a:solidFill>
                  <a:srgbClr val="FF9900"/>
                </a:solidFill>
              </a:rPr>
              <a:t>ida</a:t>
            </a: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en-US" altLang="pt-BR" sz="2400">
                <a:solidFill>
                  <a:srgbClr val="FF9900"/>
                </a:solidFill>
              </a:rPr>
              <a:t>|+|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1600">
                <a:solidFill>
                  <a:srgbClr val="FF9900"/>
                </a:solidFill>
              </a:rPr>
              <a:t>volta</a:t>
            </a: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en-US" altLang="pt-BR" sz="2400">
                <a:solidFill>
                  <a:srgbClr val="FF9900"/>
                </a:solidFill>
              </a:rPr>
              <a:t>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>
                <a:solidFill>
                  <a:srgbClr val="FF9900"/>
                </a:solidFill>
              </a:rPr>
              <a:t>d = 30 + 10 = 40m</a:t>
            </a:r>
            <a:endParaRPr lang="pt-BR" altLang="pt-BR" sz="2400">
              <a:solidFill>
                <a:srgbClr val="FF9900"/>
              </a:solidFill>
            </a:endParaRP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71438" y="3789363"/>
            <a:ext cx="8964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1) Determine a variação de espaço </a:t>
            </a:r>
            <a:r>
              <a:rPr lang="el-GR" altLang="pt-BR" sz="2400"/>
              <a:t>Δ</a:t>
            </a:r>
            <a:r>
              <a:rPr lang="pt-BR" altLang="pt-BR" sz="2400"/>
              <a:t>S do móvel no intervalo de 0 a 8s. </a:t>
            </a: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719138" y="4551363"/>
            <a:ext cx="4932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S</a:t>
            </a:r>
            <a:r>
              <a:rPr lang="pt-BR" altLang="pt-BR" sz="1800">
                <a:solidFill>
                  <a:srgbClr val="FF9900"/>
                </a:solidFill>
              </a:rPr>
              <a:t>final </a:t>
            </a:r>
            <a:r>
              <a:rPr lang="pt-BR" altLang="pt-BR" sz="2400">
                <a:solidFill>
                  <a:srgbClr val="FF9900"/>
                </a:solidFill>
              </a:rPr>
              <a:t>– S</a:t>
            </a:r>
            <a:r>
              <a:rPr lang="pt-BR" altLang="pt-BR" sz="1800">
                <a:solidFill>
                  <a:srgbClr val="FF9900"/>
                </a:solidFill>
              </a:rPr>
              <a:t>inicial = 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1800">
                <a:solidFill>
                  <a:srgbClr val="FF9900"/>
                </a:solidFill>
              </a:rPr>
              <a:t>8</a:t>
            </a:r>
            <a:r>
              <a:rPr lang="pt-BR" altLang="pt-BR" sz="2400">
                <a:solidFill>
                  <a:srgbClr val="FF9900"/>
                </a:solidFill>
              </a:rPr>
              <a:t> – S</a:t>
            </a:r>
            <a:r>
              <a:rPr lang="pt-BR" altLang="pt-BR" sz="1800">
                <a:solidFill>
                  <a:srgbClr val="FF99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+10 – (-10) = 20m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utoUpdateAnimBg="0"/>
      <p:bldP spid="197657" grpId="0"/>
      <p:bldP spid="197658" grpId="0" autoUpdateAnimBg="0"/>
      <p:bldP spid="1976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042988" y="307975"/>
            <a:ext cx="698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/>
              <a:t>Interpretação do exemplo 1:</a:t>
            </a:r>
          </a:p>
        </p:txBody>
      </p:sp>
      <p:grpSp>
        <p:nvGrpSpPr>
          <p:cNvPr id="11267" name="Group 29"/>
          <p:cNvGrpSpPr>
            <a:grpSpLocks/>
          </p:cNvGrpSpPr>
          <p:nvPr/>
        </p:nvGrpSpPr>
        <p:grpSpPr bwMode="auto">
          <a:xfrm>
            <a:off x="900113" y="1557338"/>
            <a:ext cx="7569200" cy="1524000"/>
            <a:chOff x="567" y="1427"/>
            <a:chExt cx="4768" cy="960"/>
          </a:xfrm>
        </p:grpSpPr>
        <p:sp>
          <p:nvSpPr>
            <p:cNvPr id="11273" name="Freeform 5"/>
            <p:cNvSpPr>
              <a:spLocks/>
            </p:cNvSpPr>
            <p:nvPr/>
          </p:nvSpPr>
          <p:spPr bwMode="auto">
            <a:xfrm>
              <a:off x="567" y="1752"/>
              <a:ext cx="4768" cy="635"/>
            </a:xfrm>
            <a:custGeom>
              <a:avLst/>
              <a:gdLst>
                <a:gd name="T0" fmla="*/ 0 w 5080"/>
                <a:gd name="T1" fmla="*/ 97927 h 431"/>
                <a:gd name="T2" fmla="*/ 262 w 5080"/>
                <a:gd name="T3" fmla="*/ 25933 h 431"/>
                <a:gd name="T4" fmla="*/ 617 w 5080"/>
                <a:gd name="T5" fmla="*/ 46567 h 431"/>
                <a:gd name="T6" fmla="*/ 1102 w 5080"/>
                <a:gd name="T7" fmla="*/ 36065 h 431"/>
                <a:gd name="T8" fmla="*/ 1662 w 5080"/>
                <a:gd name="T9" fmla="*/ 5255 h 431"/>
                <a:gd name="T10" fmla="*/ 2016 w 5080"/>
                <a:gd name="T11" fmla="*/ 67026 h 431"/>
                <a:gd name="T12" fmla="*/ 2092 w 5080"/>
                <a:gd name="T13" fmla="*/ 67026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274" name="Group 6"/>
            <p:cNvGrpSpPr>
              <a:grpSpLocks/>
            </p:cNvGrpSpPr>
            <p:nvPr/>
          </p:nvGrpSpPr>
          <p:grpSpPr bwMode="auto">
            <a:xfrm>
              <a:off x="1228" y="1542"/>
              <a:ext cx="283" cy="371"/>
              <a:chOff x="1202" y="3339"/>
              <a:chExt cx="181" cy="363"/>
            </a:xfrm>
          </p:grpSpPr>
          <p:sp>
            <p:nvSpPr>
              <p:cNvPr id="11288" name="Line 7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9" name="Rectangle 8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1275" name="Group 9"/>
            <p:cNvGrpSpPr>
              <a:grpSpLocks/>
            </p:cNvGrpSpPr>
            <p:nvPr/>
          </p:nvGrpSpPr>
          <p:grpSpPr bwMode="auto">
            <a:xfrm>
              <a:off x="2455" y="1657"/>
              <a:ext cx="283" cy="371"/>
              <a:chOff x="1202" y="3339"/>
              <a:chExt cx="181" cy="363"/>
            </a:xfrm>
          </p:grpSpPr>
          <p:sp>
            <p:nvSpPr>
              <p:cNvPr id="11286" name="Line 10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7" name="Rectangle 11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1276" name="Group 12"/>
            <p:cNvGrpSpPr>
              <a:grpSpLocks/>
            </p:cNvGrpSpPr>
            <p:nvPr/>
          </p:nvGrpSpPr>
          <p:grpSpPr bwMode="auto">
            <a:xfrm rot="-893672">
              <a:off x="3636" y="1467"/>
              <a:ext cx="283" cy="371"/>
              <a:chOff x="1202" y="3339"/>
              <a:chExt cx="181" cy="363"/>
            </a:xfrm>
          </p:grpSpPr>
          <p:sp>
            <p:nvSpPr>
              <p:cNvPr id="11284" name="Line 1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5" name="Rectangle 1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1277" name="Group 15"/>
            <p:cNvGrpSpPr>
              <a:grpSpLocks/>
            </p:cNvGrpSpPr>
            <p:nvPr/>
          </p:nvGrpSpPr>
          <p:grpSpPr bwMode="auto">
            <a:xfrm rot="1789648">
              <a:off x="4865" y="1661"/>
              <a:ext cx="283" cy="371"/>
              <a:chOff x="1202" y="3339"/>
              <a:chExt cx="181" cy="363"/>
            </a:xfrm>
          </p:grpSpPr>
          <p:sp>
            <p:nvSpPr>
              <p:cNvPr id="11282" name="Line 16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3" name="Rectangle 17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11278" name="Text Box 18"/>
            <p:cNvSpPr txBox="1">
              <a:spLocks noChangeArrowheads="1"/>
            </p:cNvSpPr>
            <p:nvPr/>
          </p:nvSpPr>
          <p:spPr bwMode="auto">
            <a:xfrm>
              <a:off x="1184" y="1516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11279" name="Text Box 19"/>
            <p:cNvSpPr txBox="1">
              <a:spLocks noChangeArrowheads="1"/>
            </p:cNvSpPr>
            <p:nvPr/>
          </p:nvSpPr>
          <p:spPr bwMode="auto">
            <a:xfrm>
              <a:off x="2477" y="1625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1280" name="Text Box 20"/>
            <p:cNvSpPr txBox="1">
              <a:spLocks noChangeArrowheads="1"/>
            </p:cNvSpPr>
            <p:nvPr/>
          </p:nvSpPr>
          <p:spPr bwMode="auto">
            <a:xfrm rot="-860246">
              <a:off x="3589" y="1427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11281" name="Text Box 21"/>
            <p:cNvSpPr txBox="1">
              <a:spLocks noChangeArrowheads="1"/>
            </p:cNvSpPr>
            <p:nvPr/>
          </p:nvSpPr>
          <p:spPr bwMode="auto">
            <a:xfrm rot="1633298">
              <a:off x="4883" y="1670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71438" y="3122613"/>
            <a:ext cx="8964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 móvel saiu da placa -10m, foi até a placa +20m, inverteu o movimento e finalizou na placa +10m.  Entre o início e o fim do movimento, o móvel: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	</a:t>
            </a:r>
            <a:r>
              <a:rPr lang="pt-BR" altLang="pt-BR" sz="2400">
                <a:solidFill>
                  <a:srgbClr val="FF9900"/>
                </a:solidFill>
              </a:rPr>
              <a:t>Teve um ΔS = 20m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	Teve um d = 40m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	</a:t>
            </a:r>
            <a:r>
              <a:rPr lang="pt-BR" altLang="pt-BR" sz="2400"/>
              <a:t>Observe que o deslocamento pode ser estimado em um valor próximo de 18m pois é medido em linha reta, uma vez que é um vetor.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	</a:t>
            </a:r>
            <a:r>
              <a:rPr lang="pt-BR" altLang="pt-BR" sz="2400">
                <a:solidFill>
                  <a:srgbClr val="FF9900"/>
                </a:solidFill>
              </a:rPr>
              <a:t>Deslocamento de 18m.</a:t>
            </a:r>
            <a:endParaRPr lang="el-GR" altLang="pt-BR" sz="240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pSp>
        <p:nvGrpSpPr>
          <p:cNvPr id="11269" name="Group 33"/>
          <p:cNvGrpSpPr>
            <a:grpSpLocks/>
          </p:cNvGrpSpPr>
          <p:nvPr/>
        </p:nvGrpSpPr>
        <p:grpSpPr bwMode="auto">
          <a:xfrm>
            <a:off x="2184400" y="1855788"/>
            <a:ext cx="3889375" cy="482600"/>
            <a:chOff x="-2155" y="2069"/>
            <a:chExt cx="2450" cy="304"/>
          </a:xfrm>
        </p:grpSpPr>
        <p:sp>
          <p:nvSpPr>
            <p:cNvPr id="11270" name="Line 25"/>
            <p:cNvSpPr>
              <a:spLocks noChangeShapeType="1"/>
            </p:cNvSpPr>
            <p:nvPr/>
          </p:nvSpPr>
          <p:spPr bwMode="auto">
            <a:xfrm flipV="1">
              <a:off x="-2155" y="2282"/>
              <a:ext cx="2450" cy="9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1" name="Text Box 30"/>
            <p:cNvSpPr txBox="1">
              <a:spLocks noChangeArrowheads="1"/>
            </p:cNvSpPr>
            <p:nvPr/>
          </p:nvSpPr>
          <p:spPr bwMode="auto">
            <a:xfrm>
              <a:off x="-1066" y="2069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17550" indent="-358775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pt-BR" sz="2400">
                  <a:solidFill>
                    <a:srgbClr val="CC0000"/>
                  </a:solidFill>
                  <a:latin typeface="Lucida Console" pitchFamily="49" charset="0"/>
                </a:rPr>
                <a:t>Δ</a:t>
              </a:r>
              <a:r>
                <a:rPr lang="pt-BR" altLang="pt-BR" sz="2400">
                  <a:solidFill>
                    <a:srgbClr val="CC0000"/>
                  </a:solidFill>
                  <a:latin typeface="Lucida Console" pitchFamily="49" charset="0"/>
                </a:rPr>
                <a:t>r</a:t>
              </a:r>
              <a:endParaRPr lang="el-GR" altLang="pt-BR" sz="2400">
                <a:solidFill>
                  <a:srgbClr val="CC0000"/>
                </a:solidFill>
                <a:latin typeface="Lucida Console" pitchFamily="49" charset="0"/>
              </a:endParaRPr>
            </a:p>
          </p:txBody>
        </p:sp>
        <p:sp>
          <p:nvSpPr>
            <p:cNvPr id="11272" name="Line 32"/>
            <p:cNvSpPr>
              <a:spLocks noChangeShapeType="1"/>
            </p:cNvSpPr>
            <p:nvPr/>
          </p:nvSpPr>
          <p:spPr bwMode="auto">
            <a:xfrm>
              <a:off x="-703" y="2125"/>
              <a:ext cx="18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utoUpdateAnimBg="0"/>
      <p:bldP spid="198679" grpId="0" autoUpdateAnimBg="0"/>
    </p:bldLst>
  </p:timing>
</p:sld>
</file>

<file path=ppt/theme/theme1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4619</TotalTime>
  <Words>4033</Words>
  <Application>Microsoft Office PowerPoint</Application>
  <PresentationFormat>Apresentação na tela (4:3)</PresentationFormat>
  <Paragraphs>746</Paragraphs>
  <Slides>74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3" baseType="lpstr">
      <vt:lpstr>Arial</vt:lpstr>
      <vt:lpstr>Wingdings</vt:lpstr>
      <vt:lpstr>Calibri</vt:lpstr>
      <vt:lpstr>Lucida Console</vt:lpstr>
      <vt:lpstr>Futura XBlk BT</vt:lpstr>
      <vt:lpstr>Futura Md BT</vt:lpstr>
      <vt:lpstr>Symbol</vt:lpstr>
      <vt:lpstr>Feixe</vt:lpstr>
      <vt:lpstr>Microsoft Equation 3.0</vt:lpstr>
      <vt:lpstr>Física        Primeiro 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Velocidade</vt:lpstr>
      <vt:lpstr>Aceleração</vt:lpstr>
      <vt:lpstr>Aplicação de derivada</vt:lpstr>
      <vt:lpstr>Apresentação do PowerPoint</vt:lpstr>
      <vt:lpstr>Cálculo do tempo para o encontro dos dois móveis: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Força de atrito</vt:lpstr>
      <vt:lpstr>Lei de Hooke</vt:lpstr>
      <vt:lpstr>Aplicação da 2ª lei de Newton</vt:lpstr>
      <vt:lpstr>Aplicação da 2ª lei de Newton</vt:lpstr>
      <vt:lpstr>Aplicação da 2ª lei de Newton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Energia Mecânica (EM)</vt:lpstr>
      <vt:lpstr>Conservação da Energia</vt:lpstr>
      <vt:lpstr>Apresentação do PowerPoint</vt:lpstr>
      <vt:lpstr>Apresentação do PowerPoint</vt:lpstr>
      <vt:lpstr>Apresentação do PowerPoint</vt:lpstr>
      <vt:lpstr>Mecânica Impulsiva</vt:lpstr>
      <vt:lpstr>Apresentação do PowerPoint</vt:lpstr>
      <vt:lpstr>Apresentação do PowerPoint</vt:lpstr>
      <vt:lpstr>Apresentação do PowerPoint</vt:lpstr>
    </vt:vector>
  </TitlesOfParts>
  <Company>Kille®Soft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Pessoal</cp:lastModifiedBy>
  <cp:revision>258</cp:revision>
  <dcterms:created xsi:type="dcterms:W3CDTF">2006-01-02T13:43:25Z</dcterms:created>
  <dcterms:modified xsi:type="dcterms:W3CDTF">2017-05-25T13:13:45Z</dcterms:modified>
</cp:coreProperties>
</file>